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0" r:id="rId2"/>
    <p:sldId id="287" r:id="rId3"/>
    <p:sldId id="289" r:id="rId4"/>
    <p:sldId id="277" r:id="rId5"/>
    <p:sldId id="271" r:id="rId6"/>
    <p:sldId id="272" r:id="rId7"/>
    <p:sldId id="275" r:id="rId8"/>
    <p:sldId id="257" r:id="rId9"/>
    <p:sldId id="256" r:id="rId10"/>
    <p:sldId id="268" r:id="rId11"/>
    <p:sldId id="258" r:id="rId12"/>
    <p:sldId id="260" r:id="rId13"/>
    <p:sldId id="259" r:id="rId14"/>
    <p:sldId id="265" r:id="rId15"/>
    <p:sldId id="273" r:id="rId16"/>
    <p:sldId id="274" r:id="rId17"/>
    <p:sldId id="276" r:id="rId18"/>
    <p:sldId id="278" r:id="rId19"/>
    <p:sldId id="279" r:id="rId20"/>
    <p:sldId id="280" r:id="rId21"/>
    <p:sldId id="288" r:id="rId22"/>
    <p:sldId id="281" r:id="rId23"/>
    <p:sldId id="282" r:id="rId24"/>
    <p:sldId id="283" r:id="rId25"/>
    <p:sldId id="284" r:id="rId26"/>
    <p:sldId id="291" r:id="rId27"/>
    <p:sldId id="29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7" autoAdjust="0"/>
    <p:restoredTop sz="94660"/>
  </p:normalViewPr>
  <p:slideViewPr>
    <p:cSldViewPr snapToGrid="0">
      <p:cViewPr varScale="1">
        <p:scale>
          <a:sx n="116" d="100"/>
          <a:sy n="116" d="100"/>
        </p:scale>
        <p:origin x="108"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156BDCB-B054-47F1-94B2-000A7DA2C353}" type="datetimeFigureOut">
              <a:rPr lang="zh-CN" altLang="en-US" smtClean="0"/>
              <a:t>2019-08-07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D5FFEC-9F94-41A6-B2DE-17E329BF97A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6BDCB-B054-47F1-94B2-000A7DA2C353}" type="datetimeFigureOut">
              <a:rPr lang="zh-CN" altLang="en-US" smtClean="0"/>
              <a:t>2019-08-07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5FFEC-9F94-41A6-B2DE-17E329BF97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8530" y="88651"/>
            <a:ext cx="5609196" cy="3913393"/>
          </a:xfrm>
          <a:prstGeom prst="rect">
            <a:avLst/>
          </a:prstGeom>
        </p:spPr>
      </p:pic>
      <p:sp>
        <p:nvSpPr>
          <p:cNvPr id="5" name="文本框 4"/>
          <p:cNvSpPr txBox="1"/>
          <p:nvPr/>
        </p:nvSpPr>
        <p:spPr>
          <a:xfrm>
            <a:off x="2278513" y="4193628"/>
            <a:ext cx="7195002" cy="1754326"/>
          </a:xfrm>
          <a:prstGeom prst="rect">
            <a:avLst/>
          </a:prstGeom>
          <a:noFill/>
        </p:spPr>
        <p:txBody>
          <a:bodyPr wrap="square" rtlCol="0">
            <a:spAutoFit/>
          </a:bodyPr>
          <a:lstStyle/>
          <a:p>
            <a:r>
              <a:rPr lang="zh-CN" altLang="en-US" sz="3600" b="1" dirty="0" smtClean="0"/>
              <a:t>雍景 </a:t>
            </a:r>
            <a:r>
              <a:rPr lang="en-US" altLang="zh-CN" sz="3600" b="1" dirty="0" smtClean="0"/>
              <a:t>• </a:t>
            </a:r>
            <a:r>
              <a:rPr lang="zh-CN" altLang="en-US" sz="3600" b="1" dirty="0" smtClean="0"/>
              <a:t>上河城一期二标段总承包</a:t>
            </a:r>
            <a:endParaRPr lang="en-US" altLang="zh-CN" sz="3600" b="1" dirty="0" smtClean="0"/>
          </a:p>
          <a:p>
            <a:endParaRPr lang="en-US" altLang="zh-CN" sz="3600" b="1" dirty="0"/>
          </a:p>
          <a:p>
            <a:r>
              <a:rPr lang="zh-CN" altLang="en-US" sz="3600" b="1" dirty="0" smtClean="0"/>
              <a:t>                                 </a:t>
            </a:r>
            <a:r>
              <a:rPr lang="en-US" altLang="zh-CN" sz="3600" b="1" dirty="0" smtClean="0"/>
              <a:t>——</a:t>
            </a:r>
            <a:r>
              <a:rPr lang="zh-CN" altLang="en-US" sz="3600" b="1" dirty="0" smtClean="0"/>
              <a:t>招标技术交底</a:t>
            </a:r>
            <a:endParaRPr lang="zh-CN" altLang="en-US" sz="3600" b="1" dirty="0"/>
          </a:p>
        </p:txBody>
      </p:sp>
    </p:spTree>
    <p:extLst>
      <p:ext uri="{BB962C8B-B14F-4D97-AF65-F5344CB8AC3E}">
        <p14:creationId xmlns:p14="http://schemas.microsoft.com/office/powerpoint/2010/main" val="3464514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文本框 2"/>
          <p:cNvSpPr txBox="1"/>
          <p:nvPr/>
        </p:nvSpPr>
        <p:spPr>
          <a:xfrm>
            <a:off x="6856762" y="2397586"/>
            <a:ext cx="2150076" cy="369332"/>
          </a:xfrm>
          <a:prstGeom prst="rect">
            <a:avLst/>
          </a:prstGeom>
          <a:noFill/>
        </p:spPr>
        <p:txBody>
          <a:bodyPr wrap="square" rtlCol="0">
            <a:spAutoFit/>
          </a:bodyPr>
          <a:lstStyle/>
          <a:p>
            <a:r>
              <a:rPr lang="zh-CN" altLang="en-US" b="1" dirty="0" smtClean="0">
                <a:solidFill>
                  <a:srgbClr val="FF0000"/>
                </a:solidFill>
              </a:rPr>
              <a:t>南侧</a:t>
            </a:r>
            <a:r>
              <a:rPr lang="en-US" altLang="zh-CN" b="1" dirty="0" smtClean="0">
                <a:solidFill>
                  <a:srgbClr val="FF0000"/>
                </a:solidFill>
              </a:rPr>
              <a:t>8-2</a:t>
            </a:r>
            <a:r>
              <a:rPr lang="zh-CN" altLang="en-US" b="1" dirty="0" smtClean="0">
                <a:solidFill>
                  <a:srgbClr val="FF0000"/>
                </a:solidFill>
              </a:rPr>
              <a:t>地块</a:t>
            </a:r>
            <a:endParaRPr lang="zh-CN" altLang="en-US" b="1" dirty="0">
              <a:solidFill>
                <a:srgbClr val="FF0000"/>
              </a:solidFill>
            </a:endParaRPr>
          </a:p>
        </p:txBody>
      </p:sp>
      <p:pic>
        <p:nvPicPr>
          <p:cNvPr id="4" name="图片 3"/>
          <p:cNvPicPr>
            <a:picLocks noChangeAspect="1"/>
          </p:cNvPicPr>
          <p:nvPr/>
        </p:nvPicPr>
        <p:blipFill>
          <a:blip r:embed="rId3"/>
          <a:stretch>
            <a:fillRect/>
          </a:stretch>
        </p:blipFill>
        <p:spPr>
          <a:xfrm>
            <a:off x="9144000" y="0"/>
            <a:ext cx="3064093" cy="1647825"/>
          </a:xfrm>
          <a:prstGeom prst="rect">
            <a:avLst/>
          </a:prstGeom>
        </p:spPr>
      </p:pic>
      <p:sp>
        <p:nvSpPr>
          <p:cNvPr id="5" name="文本框 4"/>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文本框 3"/>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文本框 2"/>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文本框 3"/>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sp>
        <p:nvSpPr>
          <p:cNvPr id="4" name="矩形 3"/>
          <p:cNvSpPr/>
          <p:nvPr/>
        </p:nvSpPr>
        <p:spPr>
          <a:xfrm>
            <a:off x="289010" y="908162"/>
            <a:ext cx="4002904" cy="5262979"/>
          </a:xfrm>
          <a:prstGeom prst="rect">
            <a:avLst/>
          </a:prstGeom>
        </p:spPr>
        <p:txBody>
          <a:bodyPr wrap="square">
            <a:spAutoFit/>
          </a:bodyPr>
          <a:lstStyle/>
          <a:p>
            <a:r>
              <a:rPr lang="zh-CN" altLang="en-US" sz="2400" b="1" kern="100" dirty="0" smtClean="0">
                <a:solidFill>
                  <a:srgbClr val="FF0000"/>
                </a:solidFill>
                <a:latin typeface="Calibri" panose="020F0502020204030204" pitchFamily="34" charset="0"/>
                <a:cs typeface="Times New Roman" panose="02020603050405020304" pitchFamily="18" charset="0"/>
              </a:rPr>
              <a:t>施工大门：</a:t>
            </a:r>
            <a:r>
              <a:rPr lang="en-US" altLang="zh-CN" sz="2400" b="1" kern="100" dirty="0" smtClean="0">
                <a:solidFill>
                  <a:srgbClr val="FF0000"/>
                </a:solidFill>
                <a:latin typeface="Calibri" panose="020F0502020204030204" pitchFamily="34" charset="0"/>
                <a:cs typeface="Times New Roman" panose="02020603050405020304" pitchFamily="18" charset="0"/>
              </a:rPr>
              <a:t>3</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办公区：</a:t>
            </a:r>
            <a:r>
              <a:rPr lang="en-US" altLang="zh-CN" sz="2400" b="1" kern="100" dirty="0" smtClean="0">
                <a:solidFill>
                  <a:srgbClr val="FF0000"/>
                </a:solidFill>
                <a:latin typeface="Calibri" panose="020F0502020204030204" pitchFamily="34" charset="0"/>
                <a:cs typeface="Times New Roman" panose="02020603050405020304" pitchFamily="18" charset="0"/>
              </a:rPr>
              <a:t>1000m2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场内硬化道路：</a:t>
            </a:r>
            <a:r>
              <a:rPr lang="en-US" altLang="zh-CN" sz="2400" b="1" kern="100" dirty="0" smtClean="0">
                <a:solidFill>
                  <a:srgbClr val="FF0000"/>
                </a:solidFill>
                <a:latin typeface="Calibri" panose="020F0502020204030204" pitchFamily="34" charset="0"/>
                <a:cs typeface="Times New Roman" panose="02020603050405020304" pitchFamily="18" charset="0"/>
              </a:rPr>
              <a:t>2000m2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塔吊</a:t>
            </a:r>
            <a:r>
              <a:rPr lang="en-US" altLang="zh-CN" sz="2400" b="1" kern="100" dirty="0" smtClean="0">
                <a:solidFill>
                  <a:srgbClr val="FF0000"/>
                </a:solidFill>
                <a:latin typeface="Calibri" panose="020F0502020204030204" pitchFamily="34" charset="0"/>
                <a:cs typeface="Times New Roman" panose="02020603050405020304" pitchFamily="18" charset="0"/>
              </a:rPr>
              <a:t>TC6013(4</a:t>
            </a:r>
            <a:r>
              <a:rPr lang="zh-CN" altLang="en-US" sz="2400" b="1" kern="100" dirty="0" smtClean="0">
                <a:solidFill>
                  <a:srgbClr val="FF0000"/>
                </a:solidFill>
                <a:latin typeface="Calibri" panose="020F0502020204030204" pitchFamily="34" charset="0"/>
                <a:cs typeface="Times New Roman" panose="02020603050405020304" pitchFamily="18" charset="0"/>
              </a:rPr>
              <a:t>台</a:t>
            </a:r>
            <a:r>
              <a:rPr lang="en-US" altLang="zh-CN" sz="2400" b="1" kern="100" dirty="0" smtClean="0">
                <a:solidFill>
                  <a:srgbClr val="FF0000"/>
                </a:solidFill>
                <a:latin typeface="Calibri" panose="020F0502020204030204" pitchFamily="34" charset="0"/>
                <a:cs typeface="Times New Roman" panose="02020603050405020304" pitchFamily="18" charset="0"/>
              </a:rPr>
              <a:t>)</a:t>
            </a:r>
          </a:p>
          <a:p>
            <a:r>
              <a:rPr lang="en-US" altLang="zh-CN" sz="2400" b="1" kern="100" dirty="0" smtClean="0">
                <a:solidFill>
                  <a:srgbClr val="FF0000"/>
                </a:solidFill>
                <a:latin typeface="Calibri" panose="020F0502020204030204" pitchFamily="34" charset="0"/>
                <a:cs typeface="Times New Roman" panose="02020603050405020304" pitchFamily="18" charset="0"/>
              </a:rPr>
              <a:t>TC6515(1</a:t>
            </a:r>
            <a:r>
              <a:rPr lang="zh-CN" altLang="en-US" sz="2400" b="1" kern="100" dirty="0" smtClean="0">
                <a:solidFill>
                  <a:srgbClr val="FF0000"/>
                </a:solidFill>
                <a:latin typeface="Calibri" panose="020F0502020204030204" pitchFamily="34" charset="0"/>
                <a:cs typeface="Times New Roman" panose="02020603050405020304" pitchFamily="18" charset="0"/>
              </a:rPr>
              <a:t>台</a:t>
            </a:r>
            <a:r>
              <a:rPr lang="en-US" altLang="zh-CN" sz="2400" b="1" kern="100" dirty="0">
                <a:solidFill>
                  <a:srgbClr val="FF0000"/>
                </a:solidFill>
                <a:latin typeface="Calibri" panose="020F0502020204030204" pitchFamily="34" charset="0"/>
                <a:cs typeface="Times New Roman" panose="02020603050405020304" pitchFamily="18" charset="0"/>
              </a:rPr>
              <a:t>)</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钢筋加工棚</a:t>
            </a:r>
            <a:r>
              <a:rPr lang="en-US" altLang="zh-CN" sz="2400" b="1" kern="100" dirty="0">
                <a:solidFill>
                  <a:srgbClr val="FF0000"/>
                </a:solidFill>
                <a:latin typeface="Calibri" panose="020F0502020204030204" pitchFamily="34" charset="0"/>
                <a:cs typeface="Times New Roman" panose="02020603050405020304" pitchFamily="18" charset="0"/>
              </a:rPr>
              <a:t>3</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木工加工棚</a:t>
            </a:r>
            <a:r>
              <a:rPr lang="en-US" altLang="zh-CN" sz="2400" b="1" kern="100" dirty="0" smtClean="0">
                <a:solidFill>
                  <a:srgbClr val="FF0000"/>
                </a:solidFill>
                <a:latin typeface="Calibri" panose="020F0502020204030204" pitchFamily="34" charset="0"/>
                <a:cs typeface="Times New Roman" panose="02020603050405020304" pitchFamily="18" charset="0"/>
              </a:rPr>
              <a:t>3</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安装库房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防雾炮</a:t>
            </a:r>
            <a:r>
              <a:rPr lang="en-US" altLang="zh-CN" sz="2400" b="1" kern="100" dirty="0" smtClean="0">
                <a:solidFill>
                  <a:srgbClr val="FF0000"/>
                </a:solidFill>
                <a:latin typeface="Calibri" panose="020F0502020204030204" pitchFamily="34" charset="0"/>
                <a:cs typeface="Times New Roman" panose="02020603050405020304" pitchFamily="18" charset="0"/>
              </a:rPr>
              <a:t>4</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冲洗</a:t>
            </a:r>
            <a:r>
              <a:rPr lang="zh-CN" altLang="en-US" sz="2400" b="1" kern="100" dirty="0" smtClean="0">
                <a:solidFill>
                  <a:srgbClr val="FF0000"/>
                </a:solidFill>
                <a:latin typeface="Calibri" panose="020F0502020204030204" pitchFamily="34" charset="0"/>
                <a:cs typeface="Times New Roman" panose="02020603050405020304" pitchFamily="18" charset="0"/>
              </a:rPr>
              <a:t>平台</a:t>
            </a:r>
            <a:r>
              <a:rPr lang="en-US" altLang="zh-CN" sz="2400" b="1" kern="100" dirty="0">
                <a:solidFill>
                  <a:srgbClr val="FF0000"/>
                </a:solidFill>
                <a:latin typeface="Calibri" panose="020F0502020204030204" pitchFamily="34" charset="0"/>
                <a:cs typeface="Times New Roman" panose="02020603050405020304" pitchFamily="18" charset="0"/>
              </a:rPr>
              <a:t>2</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一级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二级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样板展示区：</a:t>
            </a:r>
            <a:r>
              <a:rPr lang="en-US" altLang="zh-CN" sz="2400" b="1" kern="100" dirty="0" smtClean="0">
                <a:solidFill>
                  <a:srgbClr val="FF0000"/>
                </a:solidFill>
                <a:latin typeface="Calibri" panose="020F0502020204030204" pitchFamily="34" charset="0"/>
                <a:cs typeface="Times New Roman" panose="02020603050405020304" pitchFamily="18" charset="0"/>
              </a:rPr>
              <a:t>400m2</a:t>
            </a:r>
          </a:p>
          <a:p>
            <a:r>
              <a:rPr lang="zh-CN" altLang="en-US" sz="2400" b="1" kern="100" dirty="0" smtClean="0">
                <a:solidFill>
                  <a:srgbClr val="FF0000"/>
                </a:solidFill>
                <a:latin typeface="Calibri" panose="020F0502020204030204" pitchFamily="34" charset="0"/>
                <a:cs typeface="Times New Roman" panose="02020603050405020304" pitchFamily="18" charset="0"/>
              </a:rPr>
              <a:t>泵房：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座</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707027" y="0"/>
            <a:ext cx="8484973"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sp>
        <p:nvSpPr>
          <p:cNvPr id="5" name="矩形 4"/>
          <p:cNvSpPr/>
          <p:nvPr/>
        </p:nvSpPr>
        <p:spPr>
          <a:xfrm>
            <a:off x="289010" y="908162"/>
            <a:ext cx="4002904" cy="6001643"/>
          </a:xfrm>
          <a:prstGeom prst="rect">
            <a:avLst/>
          </a:prstGeom>
        </p:spPr>
        <p:txBody>
          <a:bodyPr wrap="square">
            <a:spAutoFit/>
          </a:bodyPr>
          <a:lstStyle/>
          <a:p>
            <a:r>
              <a:rPr lang="zh-CN" altLang="en-US" sz="2400" b="1" kern="100" dirty="0" smtClean="0">
                <a:solidFill>
                  <a:srgbClr val="FF0000"/>
                </a:solidFill>
                <a:latin typeface="Calibri" panose="020F0502020204030204" pitchFamily="34" charset="0"/>
                <a:cs typeface="Times New Roman" panose="02020603050405020304" pitchFamily="18" charset="0"/>
              </a:rPr>
              <a:t>施工大门：</a:t>
            </a:r>
            <a:r>
              <a:rPr lang="en-US" altLang="zh-CN" sz="2400" b="1" kern="100" dirty="0" smtClean="0">
                <a:solidFill>
                  <a:srgbClr val="FF0000"/>
                </a:solidFill>
                <a:latin typeface="Calibri" panose="020F0502020204030204" pitchFamily="34" charset="0"/>
                <a:cs typeface="Times New Roman" panose="02020603050405020304" pitchFamily="18" charset="0"/>
              </a:rPr>
              <a:t>3</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办公区：</a:t>
            </a:r>
            <a:r>
              <a:rPr lang="en-US" altLang="zh-CN" sz="2400" b="1" kern="100" dirty="0" smtClean="0">
                <a:solidFill>
                  <a:srgbClr val="FF0000"/>
                </a:solidFill>
                <a:latin typeface="Calibri" panose="020F0502020204030204" pitchFamily="34" charset="0"/>
                <a:cs typeface="Times New Roman" panose="02020603050405020304" pitchFamily="18" charset="0"/>
              </a:rPr>
              <a:t>1000m2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场内硬化道路：</a:t>
            </a:r>
            <a:r>
              <a:rPr lang="en-US" altLang="zh-CN" sz="2400" b="1" kern="100" dirty="0" smtClean="0">
                <a:solidFill>
                  <a:srgbClr val="FF0000"/>
                </a:solidFill>
                <a:latin typeface="Calibri" panose="020F0502020204030204" pitchFamily="34" charset="0"/>
                <a:cs typeface="Times New Roman" panose="02020603050405020304" pitchFamily="18" charset="0"/>
              </a:rPr>
              <a:t>2000m2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塔吊</a:t>
            </a:r>
            <a:r>
              <a:rPr lang="en-US" altLang="zh-CN" sz="2400" b="1" kern="100" dirty="0" smtClean="0">
                <a:solidFill>
                  <a:srgbClr val="FF0000"/>
                </a:solidFill>
                <a:latin typeface="Calibri" panose="020F0502020204030204" pitchFamily="34" charset="0"/>
                <a:cs typeface="Times New Roman" panose="02020603050405020304" pitchFamily="18" charset="0"/>
              </a:rPr>
              <a:t>TC6013(4</a:t>
            </a:r>
            <a:r>
              <a:rPr lang="zh-CN" altLang="en-US" sz="2400" b="1" kern="100" dirty="0" smtClean="0">
                <a:solidFill>
                  <a:srgbClr val="FF0000"/>
                </a:solidFill>
                <a:latin typeface="Calibri" panose="020F0502020204030204" pitchFamily="34" charset="0"/>
                <a:cs typeface="Times New Roman" panose="02020603050405020304" pitchFamily="18" charset="0"/>
              </a:rPr>
              <a:t>台</a:t>
            </a:r>
            <a:r>
              <a:rPr lang="en-US" altLang="zh-CN" sz="2400" b="1" kern="100" dirty="0" smtClean="0">
                <a:solidFill>
                  <a:srgbClr val="FF0000"/>
                </a:solidFill>
                <a:latin typeface="Calibri" panose="020F0502020204030204" pitchFamily="34" charset="0"/>
                <a:cs typeface="Times New Roman" panose="02020603050405020304" pitchFamily="18" charset="0"/>
              </a:rPr>
              <a:t>)</a:t>
            </a:r>
          </a:p>
          <a:p>
            <a:r>
              <a:rPr lang="en-US" altLang="zh-CN" sz="2400" b="1" kern="100" dirty="0" smtClean="0">
                <a:solidFill>
                  <a:srgbClr val="FF0000"/>
                </a:solidFill>
                <a:latin typeface="Calibri" panose="020F0502020204030204" pitchFamily="34" charset="0"/>
                <a:cs typeface="Times New Roman" panose="02020603050405020304" pitchFamily="18" charset="0"/>
              </a:rPr>
              <a:t>TC6515(1</a:t>
            </a:r>
            <a:r>
              <a:rPr lang="zh-CN" altLang="en-US" sz="2400" b="1" kern="100" dirty="0" smtClean="0">
                <a:solidFill>
                  <a:srgbClr val="FF0000"/>
                </a:solidFill>
                <a:latin typeface="Calibri" panose="020F0502020204030204" pitchFamily="34" charset="0"/>
                <a:cs typeface="Times New Roman" panose="02020603050405020304" pitchFamily="18" charset="0"/>
              </a:rPr>
              <a:t>台</a:t>
            </a:r>
            <a:r>
              <a:rPr lang="en-US" altLang="zh-CN" sz="2400" b="1" kern="100" dirty="0" smtClean="0">
                <a:solidFill>
                  <a:srgbClr val="FF0000"/>
                </a:solidFill>
                <a:latin typeface="Calibri" panose="020F0502020204030204" pitchFamily="34" charset="0"/>
                <a:cs typeface="Times New Roman" panose="02020603050405020304" pitchFamily="18" charset="0"/>
              </a:rPr>
              <a:t>)</a:t>
            </a:r>
          </a:p>
          <a:p>
            <a:r>
              <a:rPr lang="zh-CN" altLang="en-US" sz="2400" b="1" kern="100" dirty="0" smtClean="0">
                <a:solidFill>
                  <a:srgbClr val="FF0000"/>
                </a:solidFill>
                <a:latin typeface="Calibri" panose="020F0502020204030204" pitchFamily="34" charset="0"/>
                <a:cs typeface="Times New Roman" panose="02020603050405020304" pitchFamily="18" charset="0"/>
              </a:rPr>
              <a:t>施工电梯</a:t>
            </a:r>
            <a:r>
              <a:rPr lang="en-US" altLang="zh-CN" sz="2400" b="1" kern="100" dirty="0" smtClean="0">
                <a:solidFill>
                  <a:srgbClr val="FF0000"/>
                </a:solidFill>
                <a:latin typeface="Calibri" panose="020F0502020204030204" pitchFamily="34" charset="0"/>
                <a:cs typeface="Times New Roman" panose="02020603050405020304" pitchFamily="18" charset="0"/>
              </a:rPr>
              <a:t>SC200/200:7</a:t>
            </a:r>
            <a:r>
              <a:rPr lang="zh-CN" altLang="en-US" sz="2400" b="1" kern="100" dirty="0" smtClean="0">
                <a:solidFill>
                  <a:srgbClr val="FF0000"/>
                </a:solidFill>
                <a:latin typeface="Calibri" panose="020F0502020204030204" pitchFamily="34" charset="0"/>
                <a:cs typeface="Times New Roman" panose="02020603050405020304" pitchFamily="18" charset="0"/>
              </a:rPr>
              <a:t>台</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en-US" altLang="zh-CN" sz="2400" b="1" kern="100" dirty="0" smtClean="0">
                <a:solidFill>
                  <a:srgbClr val="FF0000"/>
                </a:solidFill>
                <a:latin typeface="Calibri" panose="020F0502020204030204" pitchFamily="34" charset="0"/>
                <a:cs typeface="Times New Roman" panose="02020603050405020304" pitchFamily="18" charset="0"/>
              </a:rPr>
              <a:t>SC100/100:1</a:t>
            </a:r>
            <a:r>
              <a:rPr lang="zh-CN" altLang="en-US" sz="2400" b="1" kern="100" dirty="0" smtClean="0">
                <a:solidFill>
                  <a:srgbClr val="FF0000"/>
                </a:solidFill>
                <a:latin typeface="Calibri" panose="020F0502020204030204" pitchFamily="34" charset="0"/>
                <a:cs typeface="Times New Roman" panose="02020603050405020304" pitchFamily="18" charset="0"/>
              </a:rPr>
              <a:t>台</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钢筋加工棚</a:t>
            </a:r>
            <a:r>
              <a:rPr lang="en-US" altLang="zh-CN" sz="2400" b="1" kern="100" dirty="0" smtClean="0">
                <a:solidFill>
                  <a:srgbClr val="FF0000"/>
                </a:solidFill>
                <a:latin typeface="Calibri" panose="020F0502020204030204" pitchFamily="34" charset="0"/>
                <a:cs typeface="Times New Roman" panose="02020603050405020304" pitchFamily="18" charset="0"/>
              </a:rPr>
              <a:t>4</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木工加工棚</a:t>
            </a:r>
            <a:r>
              <a:rPr lang="en-US" altLang="zh-CN" sz="2400" b="1" kern="100" dirty="0" smtClean="0">
                <a:solidFill>
                  <a:srgbClr val="FF0000"/>
                </a:solidFill>
                <a:latin typeface="Calibri" panose="020F0502020204030204" pitchFamily="34" charset="0"/>
                <a:cs typeface="Times New Roman" panose="02020603050405020304" pitchFamily="18" charset="0"/>
              </a:rPr>
              <a:t>4</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安装库房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防雾炮</a:t>
            </a:r>
            <a:r>
              <a:rPr lang="en-US" altLang="zh-CN" sz="2400" b="1" kern="100" dirty="0" smtClean="0">
                <a:solidFill>
                  <a:srgbClr val="FF0000"/>
                </a:solidFill>
                <a:latin typeface="Calibri" panose="020F0502020204030204" pitchFamily="34" charset="0"/>
                <a:cs typeface="Times New Roman" panose="02020603050405020304" pitchFamily="18" charset="0"/>
              </a:rPr>
              <a:t>4</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冲洗</a:t>
            </a:r>
            <a:r>
              <a:rPr lang="zh-CN" altLang="en-US" sz="2400" b="1" kern="100" dirty="0" smtClean="0">
                <a:solidFill>
                  <a:srgbClr val="FF0000"/>
                </a:solidFill>
                <a:latin typeface="Calibri" panose="020F0502020204030204" pitchFamily="34" charset="0"/>
                <a:cs typeface="Times New Roman" panose="02020603050405020304" pitchFamily="18" charset="0"/>
              </a:rPr>
              <a:t>平台</a:t>
            </a:r>
            <a:r>
              <a:rPr lang="en-US" altLang="zh-CN" sz="2400" b="1" kern="100" dirty="0">
                <a:solidFill>
                  <a:srgbClr val="FF0000"/>
                </a:solidFill>
                <a:latin typeface="Calibri" panose="020F0502020204030204" pitchFamily="34" charset="0"/>
                <a:cs typeface="Times New Roman" panose="02020603050405020304" pitchFamily="18" charset="0"/>
              </a:rPr>
              <a:t>2</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一级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二级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样板展示区：</a:t>
            </a:r>
            <a:r>
              <a:rPr lang="en-US" altLang="zh-CN" sz="2400" b="1" kern="100" dirty="0" smtClean="0">
                <a:solidFill>
                  <a:srgbClr val="FF0000"/>
                </a:solidFill>
                <a:latin typeface="Calibri" panose="020F0502020204030204" pitchFamily="34" charset="0"/>
                <a:cs typeface="Times New Roman" panose="02020603050405020304" pitchFamily="18" charset="0"/>
              </a:rPr>
              <a:t>400m2</a:t>
            </a:r>
          </a:p>
          <a:p>
            <a:r>
              <a:rPr lang="zh-CN" altLang="en-US" sz="2400" b="1" kern="100" dirty="0" smtClean="0">
                <a:solidFill>
                  <a:srgbClr val="FF0000"/>
                </a:solidFill>
                <a:latin typeface="Calibri" panose="020F0502020204030204" pitchFamily="34" charset="0"/>
                <a:cs typeface="Times New Roman" panose="02020603050405020304" pitchFamily="18" charset="0"/>
              </a:rPr>
              <a:t>泵房：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座</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739978" y="0"/>
            <a:ext cx="8452022" cy="6858000"/>
          </a:xfrm>
          <a:prstGeom prst="rect">
            <a:avLst/>
          </a:prstGeom>
        </p:spPr>
      </p:pic>
    </p:spTree>
    <p:extLst>
      <p:ext uri="{BB962C8B-B14F-4D97-AF65-F5344CB8AC3E}">
        <p14:creationId xmlns:p14="http://schemas.microsoft.com/office/powerpoint/2010/main" val="3942990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443416" y="0"/>
            <a:ext cx="8748584" cy="6858000"/>
          </a:xfrm>
          <a:prstGeom prst="rect">
            <a:avLst/>
          </a:prstGeom>
        </p:spPr>
      </p:pic>
      <p:sp>
        <p:nvSpPr>
          <p:cNvPr id="7" name="文本框 6"/>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sp>
        <p:nvSpPr>
          <p:cNvPr id="8" name="矩形 7"/>
          <p:cNvSpPr/>
          <p:nvPr/>
        </p:nvSpPr>
        <p:spPr>
          <a:xfrm>
            <a:off x="289010" y="908162"/>
            <a:ext cx="4002904" cy="5262979"/>
          </a:xfrm>
          <a:prstGeom prst="rect">
            <a:avLst/>
          </a:prstGeom>
        </p:spPr>
        <p:txBody>
          <a:bodyPr wrap="square">
            <a:spAutoFit/>
          </a:bodyPr>
          <a:lstStyle/>
          <a:p>
            <a:r>
              <a:rPr lang="zh-CN" altLang="en-US" sz="2400" b="1" kern="100" dirty="0" smtClean="0">
                <a:solidFill>
                  <a:srgbClr val="FF0000"/>
                </a:solidFill>
                <a:latin typeface="Calibri" panose="020F0502020204030204" pitchFamily="34" charset="0"/>
                <a:cs typeface="Times New Roman" panose="02020603050405020304" pitchFamily="18" charset="0"/>
              </a:rPr>
              <a:t>施工大门：</a:t>
            </a:r>
            <a:r>
              <a:rPr lang="en-US" altLang="zh-CN" sz="2400" b="1" kern="100" dirty="0" smtClean="0">
                <a:solidFill>
                  <a:srgbClr val="FF0000"/>
                </a:solidFill>
                <a:latin typeface="Calibri" panose="020F0502020204030204" pitchFamily="34" charset="0"/>
                <a:cs typeface="Times New Roman" panose="02020603050405020304" pitchFamily="18" charset="0"/>
              </a:rPr>
              <a:t>3</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办公区：</a:t>
            </a:r>
            <a:r>
              <a:rPr lang="en-US" altLang="zh-CN" sz="2400" b="1" kern="100" dirty="0" smtClean="0">
                <a:solidFill>
                  <a:srgbClr val="FF0000"/>
                </a:solidFill>
                <a:latin typeface="Calibri" panose="020F0502020204030204" pitchFamily="34" charset="0"/>
                <a:cs typeface="Times New Roman" panose="02020603050405020304" pitchFamily="18" charset="0"/>
              </a:rPr>
              <a:t>1000m2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场内硬化道路：</a:t>
            </a:r>
            <a:r>
              <a:rPr lang="en-US" altLang="zh-CN" sz="2400" b="1" kern="100" dirty="0" smtClean="0">
                <a:solidFill>
                  <a:srgbClr val="FF0000"/>
                </a:solidFill>
                <a:latin typeface="Calibri" panose="020F0502020204030204" pitchFamily="34" charset="0"/>
                <a:cs typeface="Times New Roman" panose="02020603050405020304" pitchFamily="18" charset="0"/>
              </a:rPr>
              <a:t>2000m2</a:t>
            </a:r>
          </a:p>
          <a:p>
            <a:r>
              <a:rPr lang="zh-CN" altLang="en-US" sz="2400" b="1" kern="100" dirty="0" smtClean="0">
                <a:solidFill>
                  <a:srgbClr val="FF0000"/>
                </a:solidFill>
                <a:latin typeface="Calibri" panose="020F0502020204030204" pitchFamily="34" charset="0"/>
                <a:cs typeface="Times New Roman" panose="02020603050405020304" pitchFamily="18" charset="0"/>
              </a:rPr>
              <a:t>施工电梯</a:t>
            </a:r>
            <a:r>
              <a:rPr lang="en-US" altLang="zh-CN" sz="2400" b="1" kern="100" dirty="0" smtClean="0">
                <a:solidFill>
                  <a:srgbClr val="FF0000"/>
                </a:solidFill>
                <a:latin typeface="Calibri" panose="020F0502020204030204" pitchFamily="34" charset="0"/>
                <a:cs typeface="Times New Roman" panose="02020603050405020304" pitchFamily="18" charset="0"/>
              </a:rPr>
              <a:t>SC200/200:7</a:t>
            </a:r>
            <a:r>
              <a:rPr lang="zh-CN" altLang="en-US" sz="2400" b="1" kern="100" dirty="0" smtClean="0">
                <a:solidFill>
                  <a:srgbClr val="FF0000"/>
                </a:solidFill>
                <a:latin typeface="Calibri" panose="020F0502020204030204" pitchFamily="34" charset="0"/>
                <a:cs typeface="Times New Roman" panose="02020603050405020304" pitchFamily="18" charset="0"/>
              </a:rPr>
              <a:t>台</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en-US" altLang="zh-CN" sz="2400" b="1" kern="100" dirty="0" smtClean="0">
                <a:solidFill>
                  <a:srgbClr val="FF0000"/>
                </a:solidFill>
                <a:latin typeface="Calibri" panose="020F0502020204030204" pitchFamily="34" charset="0"/>
                <a:cs typeface="Times New Roman" panose="02020603050405020304" pitchFamily="18" charset="0"/>
              </a:rPr>
              <a:t>SC100/100:1</a:t>
            </a:r>
            <a:r>
              <a:rPr lang="zh-CN" altLang="en-US" sz="2400" b="1" kern="100" dirty="0" smtClean="0">
                <a:solidFill>
                  <a:srgbClr val="FF0000"/>
                </a:solidFill>
                <a:latin typeface="Calibri" panose="020F0502020204030204" pitchFamily="34" charset="0"/>
                <a:cs typeface="Times New Roman" panose="02020603050405020304" pitchFamily="18" charset="0"/>
              </a:rPr>
              <a:t>台</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安装库房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防雾炮</a:t>
            </a:r>
            <a:r>
              <a:rPr lang="en-US" altLang="zh-CN" sz="2400" b="1" kern="100" dirty="0" smtClean="0">
                <a:solidFill>
                  <a:srgbClr val="FF0000"/>
                </a:solidFill>
                <a:latin typeface="Calibri" panose="020F0502020204030204" pitchFamily="34" charset="0"/>
                <a:cs typeface="Times New Roman" panose="02020603050405020304" pitchFamily="18" charset="0"/>
              </a:rPr>
              <a:t>4</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冲洗</a:t>
            </a:r>
            <a:r>
              <a:rPr lang="zh-CN" altLang="en-US" sz="2400" b="1" kern="100" dirty="0" smtClean="0">
                <a:solidFill>
                  <a:srgbClr val="FF0000"/>
                </a:solidFill>
                <a:latin typeface="Calibri" panose="020F0502020204030204" pitchFamily="34" charset="0"/>
                <a:cs typeface="Times New Roman" panose="02020603050405020304" pitchFamily="18" charset="0"/>
              </a:rPr>
              <a:t>平台</a:t>
            </a:r>
            <a:r>
              <a:rPr lang="en-US" altLang="zh-CN" sz="2400" b="1" kern="100" dirty="0">
                <a:solidFill>
                  <a:srgbClr val="FF0000"/>
                </a:solidFill>
                <a:latin typeface="Calibri" panose="020F0502020204030204" pitchFamily="34" charset="0"/>
                <a:cs typeface="Times New Roman" panose="02020603050405020304" pitchFamily="18" charset="0"/>
              </a:rPr>
              <a:t>2</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一级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二级</a:t>
            </a:r>
            <a:r>
              <a:rPr lang="zh-CN" altLang="en-US" sz="2400" b="1" kern="100" dirty="0" smtClean="0">
                <a:solidFill>
                  <a:srgbClr val="FF0000"/>
                </a:solidFill>
                <a:latin typeface="Calibri" panose="020F0502020204030204" pitchFamily="34" charset="0"/>
                <a:cs typeface="Times New Roman" panose="02020603050405020304" pitchFamily="18" charset="0"/>
              </a:rPr>
              <a:t>箱：</a:t>
            </a:r>
            <a:r>
              <a:rPr lang="en-US" altLang="zh-CN" sz="2400" b="1" kern="100" dirty="0" smtClean="0">
                <a:solidFill>
                  <a:srgbClr val="FF0000"/>
                </a:solidFill>
                <a:latin typeface="Calibri" panose="020F0502020204030204" pitchFamily="34" charset="0"/>
                <a:cs typeface="Times New Roman" panose="02020603050405020304" pitchFamily="18" charset="0"/>
              </a:rPr>
              <a:t>11</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smtClean="0">
                <a:solidFill>
                  <a:srgbClr val="FF0000"/>
                </a:solidFill>
                <a:latin typeface="Calibri" panose="020F0502020204030204" pitchFamily="34" charset="0"/>
                <a:cs typeface="Times New Roman" panose="02020603050405020304" pitchFamily="18" charset="0"/>
              </a:rPr>
              <a:t>样板展示区：</a:t>
            </a:r>
            <a:r>
              <a:rPr lang="en-US" altLang="zh-CN" sz="2400" b="1" kern="100" dirty="0" smtClean="0">
                <a:solidFill>
                  <a:srgbClr val="FF0000"/>
                </a:solidFill>
                <a:latin typeface="Calibri" panose="020F0502020204030204" pitchFamily="34" charset="0"/>
                <a:cs typeface="Times New Roman" panose="02020603050405020304" pitchFamily="18" charset="0"/>
              </a:rPr>
              <a:t>400m2</a:t>
            </a:r>
          </a:p>
          <a:p>
            <a:r>
              <a:rPr lang="zh-CN" altLang="en-US" sz="2400" b="1" kern="100" dirty="0" smtClean="0">
                <a:solidFill>
                  <a:srgbClr val="FF0000"/>
                </a:solidFill>
                <a:latin typeface="Calibri" panose="020F0502020204030204" pitchFamily="34" charset="0"/>
                <a:cs typeface="Times New Roman" panose="02020603050405020304" pitchFamily="18" charset="0"/>
              </a:rPr>
              <a:t>泵房：</a:t>
            </a:r>
            <a:r>
              <a:rPr lang="en-US" altLang="zh-CN" sz="2400" b="1" kern="100" dirty="0" smtClean="0">
                <a:solidFill>
                  <a:srgbClr val="FF0000"/>
                </a:solidFill>
                <a:latin typeface="Calibri" panose="020F0502020204030204" pitchFamily="34" charset="0"/>
                <a:cs typeface="Times New Roman" panose="02020603050405020304" pitchFamily="18" charset="0"/>
              </a:rPr>
              <a:t>1</a:t>
            </a:r>
            <a:r>
              <a:rPr lang="zh-CN" altLang="en-US" sz="2400" b="1" kern="100" dirty="0" smtClean="0">
                <a:solidFill>
                  <a:srgbClr val="FF0000"/>
                </a:solidFill>
                <a:latin typeface="Calibri" panose="020F0502020204030204" pitchFamily="34" charset="0"/>
                <a:cs typeface="Times New Roman" panose="02020603050405020304" pitchFamily="18" charset="0"/>
              </a:rPr>
              <a:t>座</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r>
              <a:rPr lang="zh-CN" altLang="en-US" sz="2400" b="1" kern="100" dirty="0">
                <a:solidFill>
                  <a:srgbClr val="FF0000"/>
                </a:solidFill>
                <a:latin typeface="Calibri" panose="020F0502020204030204" pitchFamily="34" charset="0"/>
                <a:cs typeface="Times New Roman" panose="02020603050405020304" pitchFamily="18" charset="0"/>
              </a:rPr>
              <a:t>砂浆</a:t>
            </a:r>
            <a:r>
              <a:rPr lang="zh-CN" altLang="en-US" sz="2400" b="1" kern="100" dirty="0" smtClean="0">
                <a:solidFill>
                  <a:srgbClr val="FF0000"/>
                </a:solidFill>
                <a:latin typeface="Calibri" panose="020F0502020204030204" pitchFamily="34" charset="0"/>
                <a:cs typeface="Times New Roman" panose="02020603050405020304" pitchFamily="18" charset="0"/>
              </a:rPr>
              <a:t>罐：</a:t>
            </a:r>
            <a:r>
              <a:rPr lang="en-US" altLang="zh-CN" sz="2400" b="1" kern="100" dirty="0" smtClean="0">
                <a:solidFill>
                  <a:srgbClr val="FF0000"/>
                </a:solidFill>
                <a:latin typeface="Calibri" panose="020F0502020204030204" pitchFamily="34" charset="0"/>
                <a:cs typeface="Times New Roman" panose="02020603050405020304" pitchFamily="18" charset="0"/>
              </a:rPr>
              <a:t>2</a:t>
            </a:r>
            <a:r>
              <a:rPr lang="zh-CN" altLang="en-US" sz="2400" b="1" kern="100" dirty="0" smtClean="0">
                <a:solidFill>
                  <a:srgbClr val="FF0000"/>
                </a:solidFill>
                <a:latin typeface="Calibri" panose="020F0502020204030204" pitchFamily="34" charset="0"/>
                <a:cs typeface="Times New Roman" panose="02020603050405020304" pitchFamily="18" charset="0"/>
              </a:rPr>
              <a:t>台（预备）</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endParaRPr lang="zh-CN" altLang="zh-CN" sz="2400" b="1"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6724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301" y="1183129"/>
            <a:ext cx="3261500" cy="3416320"/>
          </a:xfrm>
          <a:prstGeom prst="rect">
            <a:avLst/>
          </a:prstGeom>
        </p:spPr>
        <p:txBody>
          <a:bodyPr wrap="square">
            <a:spAutoFit/>
          </a:bodyPr>
          <a:lstStyle/>
          <a:p>
            <a:pPr>
              <a:lnSpc>
                <a:spcPct val="150000"/>
              </a:lnSpc>
            </a:pPr>
            <a:r>
              <a:rPr lang="zh-CN" altLang="en-US" sz="2400" b="1" kern="100" dirty="0" smtClean="0">
                <a:solidFill>
                  <a:srgbClr val="FF0000"/>
                </a:solidFill>
                <a:latin typeface="Calibri" panose="020F0502020204030204" pitchFamily="34" charset="0"/>
                <a:cs typeface="Times New Roman" panose="02020603050405020304" pitchFamily="18" charset="0"/>
              </a:rPr>
              <a:t>地面总平消火栓</a:t>
            </a:r>
            <a:r>
              <a:rPr lang="en-US" altLang="zh-CN" sz="2400" b="1" kern="100" dirty="0" smtClean="0">
                <a:solidFill>
                  <a:srgbClr val="FF0000"/>
                </a:solidFill>
                <a:latin typeface="Calibri" panose="020F0502020204030204" pitchFamily="34" charset="0"/>
                <a:cs typeface="Times New Roman" panose="02020603050405020304" pitchFamily="18" charset="0"/>
              </a:rPr>
              <a:t>6</a:t>
            </a:r>
            <a:r>
              <a:rPr lang="zh-CN" altLang="en-US" sz="2400" b="1" kern="100" dirty="0" smtClean="0">
                <a:solidFill>
                  <a:srgbClr val="FF0000"/>
                </a:solidFill>
                <a:latin typeface="Calibri" panose="020F0502020204030204" pitchFamily="34" charset="0"/>
                <a:cs typeface="Times New Roman" panose="02020603050405020304" pitchFamily="18" charset="0"/>
              </a:rPr>
              <a:t>个；</a:t>
            </a:r>
            <a:endParaRPr lang="en-US" altLang="zh-CN" sz="2400" b="1" kern="100" dirty="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400" b="1" kern="100" dirty="0" smtClean="0">
                <a:solidFill>
                  <a:srgbClr val="FF0000"/>
                </a:solidFill>
                <a:latin typeface="Calibri" panose="020F0502020204030204" pitchFamily="34" charset="0"/>
                <a:cs typeface="Times New Roman" panose="02020603050405020304" pitchFamily="18" charset="0"/>
              </a:rPr>
              <a:t>管道沿基坑周边敷设（下埋式）；</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400" b="1" kern="100" dirty="0" smtClean="0">
                <a:solidFill>
                  <a:srgbClr val="FF0000"/>
                </a:solidFill>
                <a:latin typeface="Calibri" panose="020F0502020204030204" pitchFamily="34" charset="0"/>
                <a:cs typeface="Times New Roman" panose="02020603050405020304" pitchFamily="18" charset="0"/>
              </a:rPr>
              <a:t>楼层内：消防、生产共用给水管道。</a:t>
            </a:r>
          </a:p>
          <a:p>
            <a:pPr>
              <a:lnSpc>
                <a:spcPct val="150000"/>
              </a:lnSpc>
            </a:pPr>
            <a:r>
              <a:rPr lang="zh-CN" altLang="en-US" sz="2400" b="1" kern="100" dirty="0" smtClean="0">
                <a:solidFill>
                  <a:srgbClr val="FF0000"/>
                </a:solidFill>
                <a:latin typeface="Calibri" panose="020F0502020204030204" pitchFamily="34" charset="0"/>
                <a:cs typeface="Times New Roman" panose="02020603050405020304" pitchFamily="18" charset="0"/>
              </a:rPr>
              <a:t>排水沟沿基坑周边布置</a:t>
            </a:r>
            <a:endParaRPr lang="en-US" altLang="zh-CN" sz="2400" b="1" kern="100" dirty="0" smtClean="0">
              <a:solidFill>
                <a:srgbClr val="FF0000"/>
              </a:solidFill>
              <a:latin typeface="Calibri" panose="020F0502020204030204" pitchFamily="34" charset="0"/>
              <a:cs typeface="Times New Roman" panose="02020603050405020304" pitchFamily="18" charset="0"/>
            </a:endParaRPr>
          </a:p>
        </p:txBody>
      </p:sp>
      <p:sp>
        <p:nvSpPr>
          <p:cNvPr id="4" name="文本框 3"/>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pic>
        <p:nvPicPr>
          <p:cNvPr id="2" name="图片 1"/>
          <p:cNvPicPr>
            <a:picLocks noChangeAspect="1"/>
          </p:cNvPicPr>
          <p:nvPr/>
        </p:nvPicPr>
        <p:blipFill>
          <a:blip r:embed="rId2"/>
          <a:stretch>
            <a:fillRect/>
          </a:stretch>
        </p:blipFill>
        <p:spPr>
          <a:xfrm>
            <a:off x="3575796" y="0"/>
            <a:ext cx="9688866" cy="6858000"/>
          </a:xfrm>
          <a:prstGeom prst="rect">
            <a:avLst/>
          </a:prstGeom>
        </p:spPr>
      </p:pic>
    </p:spTree>
    <p:extLst>
      <p:ext uri="{BB962C8B-B14F-4D97-AF65-F5344CB8AC3E}">
        <p14:creationId xmlns:p14="http://schemas.microsoft.com/office/powerpoint/2010/main" val="12228475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87546" y="0"/>
            <a:ext cx="6804454" cy="6858000"/>
          </a:xfrm>
          <a:prstGeom prst="rect">
            <a:avLst/>
          </a:prstGeom>
        </p:spPr>
      </p:pic>
      <p:sp>
        <p:nvSpPr>
          <p:cNvPr id="5" name="矩形 4"/>
          <p:cNvSpPr/>
          <p:nvPr/>
        </p:nvSpPr>
        <p:spPr>
          <a:xfrm>
            <a:off x="140727" y="919519"/>
            <a:ext cx="5592808" cy="4524315"/>
          </a:xfrm>
          <a:prstGeom prst="rect">
            <a:avLst/>
          </a:prstGeom>
        </p:spPr>
        <p:txBody>
          <a:bodyPr wrap="square">
            <a:spAutoFit/>
          </a:bodyPr>
          <a:lstStyle/>
          <a:p>
            <a:pPr>
              <a:lnSpc>
                <a:spcPct val="150000"/>
              </a:lnSpc>
            </a:pPr>
            <a:r>
              <a:rPr lang="zh-CN" altLang="en-US" sz="1600" b="1" kern="100" dirty="0" smtClean="0">
                <a:solidFill>
                  <a:srgbClr val="FF0000"/>
                </a:solidFill>
                <a:latin typeface="Calibri" panose="020F0502020204030204" pitchFamily="34" charset="0"/>
                <a:cs typeface="Times New Roman" panose="02020603050405020304" pitchFamily="18" charset="0"/>
              </a:rPr>
              <a:t>一级箱</a:t>
            </a:r>
            <a:r>
              <a:rPr lang="en-US" altLang="zh-CN" sz="1600" b="1" kern="100" dirty="0" smtClean="0">
                <a:solidFill>
                  <a:srgbClr val="FF0000"/>
                </a:solidFill>
                <a:latin typeface="Calibri" panose="020F0502020204030204" pitchFamily="34" charset="0"/>
                <a:cs typeface="Times New Roman" panose="02020603050405020304" pitchFamily="18" charset="0"/>
              </a:rPr>
              <a:t>1</a:t>
            </a:r>
            <a:r>
              <a:rPr lang="zh-CN" altLang="en-US" sz="1600" b="1" kern="100" dirty="0" smtClean="0">
                <a:solidFill>
                  <a:srgbClr val="FF0000"/>
                </a:solidFill>
                <a:latin typeface="Calibri" panose="020F0502020204030204" pitchFamily="34" charset="0"/>
                <a:cs typeface="Times New Roman" panose="02020603050405020304" pitchFamily="18" charset="0"/>
              </a:rPr>
              <a:t>个；</a:t>
            </a:r>
            <a:endParaRPr lang="en-US" altLang="zh-CN" sz="1600" b="1" kern="100" dirty="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1600" b="1" kern="100" dirty="0" smtClean="0">
                <a:solidFill>
                  <a:srgbClr val="FF0000"/>
                </a:solidFill>
                <a:latin typeface="Calibri" panose="020F0502020204030204" pitchFamily="34" charset="0"/>
                <a:cs typeface="Times New Roman" panose="02020603050405020304" pitchFamily="18" charset="0"/>
              </a:rPr>
              <a:t>二级箱</a:t>
            </a:r>
            <a:r>
              <a:rPr lang="en-US" altLang="zh-CN" sz="1600" b="1" kern="100" dirty="0" smtClean="0">
                <a:solidFill>
                  <a:srgbClr val="FF0000"/>
                </a:solidFill>
                <a:latin typeface="Calibri" panose="020F0502020204030204" pitchFamily="34" charset="0"/>
                <a:cs typeface="Times New Roman" panose="02020603050405020304" pitchFamily="18" charset="0"/>
              </a:rPr>
              <a:t>11</a:t>
            </a:r>
            <a:r>
              <a:rPr lang="zh-CN" altLang="en-US" sz="1600" b="1" kern="100" dirty="0" smtClean="0">
                <a:solidFill>
                  <a:srgbClr val="FF0000"/>
                </a:solidFill>
                <a:latin typeface="Calibri" panose="020F0502020204030204" pitchFamily="34" charset="0"/>
                <a:cs typeface="Times New Roman" panose="02020603050405020304" pitchFamily="18" charset="0"/>
              </a:rPr>
              <a:t>个；</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1-1</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en-US" altLang="zh-CN" sz="1600" b="1" kern="100" dirty="0" smtClean="0">
                <a:solidFill>
                  <a:srgbClr val="FF0000"/>
                </a:solidFill>
                <a:latin typeface="Calibri" panose="020F0502020204030204" pitchFamily="34" charset="0"/>
                <a:cs typeface="Times New Roman" panose="02020603050405020304" pitchFamily="18" charset="0"/>
              </a:rPr>
              <a:t>2#/3#</a:t>
            </a:r>
            <a:r>
              <a:rPr lang="zh-CN" altLang="en-US" sz="1600" b="1" kern="100" dirty="0" smtClean="0">
                <a:solidFill>
                  <a:srgbClr val="FF0000"/>
                </a:solidFill>
                <a:latin typeface="Calibri" panose="020F0502020204030204" pitchFamily="34" charset="0"/>
                <a:cs typeface="Times New Roman" panose="02020603050405020304" pitchFamily="18" charset="0"/>
              </a:rPr>
              <a:t>主楼，钢筋加工棚，木工加工棚，</a:t>
            </a:r>
            <a:r>
              <a:rPr lang="en-US" altLang="zh-CN" sz="1600" b="1" kern="100" dirty="0">
                <a:solidFill>
                  <a:srgbClr val="FF0000"/>
                </a:solidFill>
                <a:latin typeface="Calibri" panose="020F0502020204030204" pitchFamily="34" charset="0"/>
                <a:cs typeface="Times New Roman" panose="02020603050405020304" pitchFamily="18" charset="0"/>
              </a:rPr>
              <a:t> 1#</a:t>
            </a:r>
            <a:r>
              <a:rPr lang="zh-CN" altLang="en-US" sz="1600" b="1" kern="100" dirty="0" smtClean="0">
                <a:solidFill>
                  <a:srgbClr val="FF0000"/>
                </a:solidFill>
                <a:latin typeface="Calibri" panose="020F0502020204030204" pitchFamily="34" charset="0"/>
                <a:cs typeface="Times New Roman" panose="02020603050405020304" pitchFamily="18" charset="0"/>
              </a:rPr>
              <a:t>塔吊</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1-2</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en-US" altLang="zh-CN" sz="1600" b="1" kern="100" dirty="0" smtClean="0">
                <a:solidFill>
                  <a:srgbClr val="FF0000"/>
                </a:solidFill>
                <a:latin typeface="Calibri" panose="020F0502020204030204" pitchFamily="34" charset="0"/>
                <a:cs typeface="Times New Roman" panose="02020603050405020304" pitchFamily="18" charset="0"/>
              </a:rPr>
              <a:t>1#/8#</a:t>
            </a:r>
            <a:r>
              <a:rPr lang="zh-CN" altLang="en-US" sz="1600" b="1" kern="100" dirty="0" smtClean="0">
                <a:solidFill>
                  <a:srgbClr val="FF0000"/>
                </a:solidFill>
                <a:latin typeface="Calibri" panose="020F0502020204030204" pitchFamily="34" charset="0"/>
                <a:cs typeface="Times New Roman" panose="02020603050405020304" pitchFamily="18" charset="0"/>
              </a:rPr>
              <a:t>主楼，钢筋加工棚，木工加工棚，</a:t>
            </a:r>
            <a:r>
              <a:rPr lang="en-US" altLang="zh-CN" sz="1600" b="1" kern="100" dirty="0" smtClean="0">
                <a:solidFill>
                  <a:srgbClr val="FF0000"/>
                </a:solidFill>
                <a:latin typeface="Calibri" panose="020F0502020204030204" pitchFamily="34" charset="0"/>
                <a:cs typeface="Times New Roman" panose="02020603050405020304" pitchFamily="18" charset="0"/>
              </a:rPr>
              <a:t>2#</a:t>
            </a:r>
            <a:r>
              <a:rPr lang="zh-CN" altLang="en-US" sz="1600" b="1" kern="100" dirty="0" smtClean="0">
                <a:solidFill>
                  <a:srgbClr val="FF0000"/>
                </a:solidFill>
                <a:latin typeface="Calibri" panose="020F0502020204030204" pitchFamily="34" charset="0"/>
                <a:cs typeface="Times New Roman" panose="02020603050405020304" pitchFamily="18" charset="0"/>
              </a:rPr>
              <a:t>塔吊。</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1-3</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en-US" altLang="zh-CN" sz="1600" b="1" kern="100" dirty="0" smtClean="0">
                <a:solidFill>
                  <a:srgbClr val="FF0000"/>
                </a:solidFill>
                <a:latin typeface="Calibri" panose="020F0502020204030204" pitchFamily="34" charset="0"/>
                <a:cs typeface="Times New Roman" panose="02020603050405020304" pitchFamily="18" charset="0"/>
              </a:rPr>
              <a:t>6#/7#</a:t>
            </a:r>
            <a:r>
              <a:rPr lang="zh-CN" altLang="en-US" sz="1600" b="1" kern="100" dirty="0" smtClean="0">
                <a:solidFill>
                  <a:srgbClr val="FF0000"/>
                </a:solidFill>
                <a:latin typeface="Calibri" panose="020F0502020204030204" pitchFamily="34" charset="0"/>
                <a:cs typeface="Times New Roman" panose="02020603050405020304" pitchFamily="18" charset="0"/>
              </a:rPr>
              <a:t>主楼，钢筋加工棚，木工加工棚，</a:t>
            </a:r>
            <a:r>
              <a:rPr lang="en-US" altLang="zh-CN" sz="1600" b="1" kern="100" dirty="0" smtClean="0">
                <a:solidFill>
                  <a:srgbClr val="FF0000"/>
                </a:solidFill>
                <a:latin typeface="Calibri" panose="020F0502020204030204" pitchFamily="34" charset="0"/>
                <a:cs typeface="Times New Roman" panose="02020603050405020304" pitchFamily="18" charset="0"/>
              </a:rPr>
              <a:t>3#</a:t>
            </a:r>
            <a:r>
              <a:rPr lang="zh-CN" altLang="en-US" sz="1600" b="1" kern="100" dirty="0" smtClean="0">
                <a:solidFill>
                  <a:srgbClr val="FF0000"/>
                </a:solidFill>
                <a:latin typeface="Calibri" panose="020F0502020204030204" pitchFamily="34" charset="0"/>
                <a:cs typeface="Times New Roman" panose="02020603050405020304" pitchFamily="18" charset="0"/>
              </a:rPr>
              <a:t>塔吊。</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1-4</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en-US" altLang="zh-CN" sz="1600" b="1" kern="100" dirty="0" smtClean="0">
                <a:solidFill>
                  <a:srgbClr val="FF0000"/>
                </a:solidFill>
                <a:latin typeface="Calibri" panose="020F0502020204030204" pitchFamily="34" charset="0"/>
                <a:cs typeface="Times New Roman" panose="02020603050405020304" pitchFamily="18" charset="0"/>
              </a:rPr>
              <a:t>4#/5#</a:t>
            </a:r>
            <a:r>
              <a:rPr lang="zh-CN" altLang="en-US" sz="1600" b="1" kern="100" dirty="0" smtClean="0">
                <a:solidFill>
                  <a:srgbClr val="FF0000"/>
                </a:solidFill>
                <a:latin typeface="Calibri" panose="020F0502020204030204" pitchFamily="34" charset="0"/>
                <a:cs typeface="Times New Roman" panose="02020603050405020304" pitchFamily="18" charset="0"/>
              </a:rPr>
              <a:t>主楼，钢筋加工棚，木工加工棚，</a:t>
            </a:r>
            <a:r>
              <a:rPr lang="en-US" altLang="zh-CN" sz="1600" b="1" kern="100" dirty="0" smtClean="0">
                <a:solidFill>
                  <a:srgbClr val="FF0000"/>
                </a:solidFill>
                <a:latin typeface="Calibri" panose="020F0502020204030204" pitchFamily="34" charset="0"/>
                <a:cs typeface="Times New Roman" panose="02020603050405020304" pitchFamily="18" charset="0"/>
              </a:rPr>
              <a:t>4#</a:t>
            </a:r>
            <a:r>
              <a:rPr lang="zh-CN" altLang="en-US" sz="1600" b="1" kern="100" dirty="0" smtClean="0">
                <a:solidFill>
                  <a:srgbClr val="FF0000"/>
                </a:solidFill>
                <a:latin typeface="Calibri" panose="020F0502020204030204" pitchFamily="34" charset="0"/>
                <a:cs typeface="Times New Roman" panose="02020603050405020304" pitchFamily="18" charset="0"/>
              </a:rPr>
              <a:t>塔吊。</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1-5</a:t>
            </a:r>
            <a:r>
              <a:rPr lang="zh-CN" altLang="en-US" sz="1600" b="1" kern="100" dirty="0" smtClean="0">
                <a:solidFill>
                  <a:srgbClr val="FF0000"/>
                </a:solidFill>
                <a:latin typeface="Calibri" panose="020F0502020204030204" pitchFamily="34" charset="0"/>
                <a:cs typeface="Times New Roman" panose="02020603050405020304" pitchFamily="18" charset="0"/>
              </a:rPr>
              <a:t>：办公区，冲洗平台，厕所，门禁。</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1-6</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zh-CN" altLang="en-US" sz="1600" b="1" kern="100" dirty="0">
                <a:solidFill>
                  <a:srgbClr val="FF0000"/>
                </a:solidFill>
                <a:latin typeface="Calibri" panose="020F0502020204030204" pitchFamily="34" charset="0"/>
                <a:cs typeface="Times New Roman" panose="02020603050405020304" pitchFamily="18" charset="0"/>
              </a:rPr>
              <a:t>厕所，安装库房，水泵房。</a:t>
            </a:r>
            <a:endParaRPr lang="en-US" altLang="zh-CN" sz="1600" b="1" kern="100" dirty="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1-7</a:t>
            </a:r>
            <a:r>
              <a:rPr lang="zh-CN" altLang="en-US" sz="1600" b="1" kern="100" dirty="0" smtClean="0">
                <a:solidFill>
                  <a:srgbClr val="FF0000"/>
                </a:solidFill>
                <a:latin typeface="Calibri" panose="020F0502020204030204" pitchFamily="34" charset="0"/>
                <a:cs typeface="Times New Roman" panose="02020603050405020304" pitchFamily="18" charset="0"/>
              </a:rPr>
              <a:t>：幼儿园，加工棚，塔吊。</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1-8</a:t>
            </a:r>
            <a:r>
              <a:rPr lang="zh-CN" altLang="en-US" sz="1600" b="1" kern="100" dirty="0" smtClean="0">
                <a:solidFill>
                  <a:srgbClr val="FF0000"/>
                </a:solidFill>
                <a:latin typeface="Calibri" panose="020F0502020204030204" pitchFamily="34" charset="0"/>
                <a:cs typeface="Times New Roman" panose="02020603050405020304" pitchFamily="18" charset="0"/>
              </a:rPr>
              <a:t>：管理人员宿舍区。</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1-9</a:t>
            </a:r>
            <a:r>
              <a:rPr lang="zh-CN" altLang="en-US" sz="1600" b="1" kern="100" dirty="0" smtClean="0">
                <a:solidFill>
                  <a:srgbClr val="FF0000"/>
                </a:solidFill>
                <a:latin typeface="Calibri" panose="020F0502020204030204" pitchFamily="34" charset="0"/>
                <a:cs typeface="Times New Roman" panose="02020603050405020304" pitchFamily="18" charset="0"/>
              </a:rPr>
              <a:t>：工人宿舍区。</a:t>
            </a:r>
            <a:endParaRPr lang="en-US" altLang="zh-CN" sz="16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1-10</a:t>
            </a:r>
            <a:r>
              <a:rPr lang="zh-CN" altLang="en-US" sz="1600" b="1" kern="100" dirty="0" smtClean="0">
                <a:solidFill>
                  <a:srgbClr val="FF0000"/>
                </a:solidFill>
                <a:latin typeface="Calibri" panose="020F0502020204030204" pitchFamily="34" charset="0"/>
                <a:cs typeface="Times New Roman" panose="02020603050405020304" pitchFamily="18" charset="0"/>
              </a:rPr>
              <a:t>：</a:t>
            </a:r>
            <a:r>
              <a:rPr lang="en-US" altLang="zh-CN" sz="1600" b="1" kern="100" dirty="0" smtClean="0">
                <a:solidFill>
                  <a:srgbClr val="FF0000"/>
                </a:solidFill>
                <a:latin typeface="Calibri" panose="020F0502020204030204" pitchFamily="34" charset="0"/>
                <a:cs typeface="Times New Roman" panose="02020603050405020304" pitchFamily="18" charset="0"/>
              </a:rPr>
              <a:t>8-2/3</a:t>
            </a:r>
            <a:r>
              <a:rPr lang="zh-CN" altLang="en-US" sz="1600" b="1" kern="100" dirty="0" smtClean="0">
                <a:solidFill>
                  <a:srgbClr val="FF0000"/>
                </a:solidFill>
                <a:latin typeface="Calibri" panose="020F0502020204030204" pitchFamily="34" charset="0"/>
                <a:cs typeface="Times New Roman" panose="02020603050405020304" pitchFamily="18" charset="0"/>
              </a:rPr>
              <a:t>地块*</a:t>
            </a:r>
            <a:r>
              <a:rPr lang="en-US" altLang="zh-CN" sz="1600" b="1" kern="100" dirty="0" smtClean="0">
                <a:solidFill>
                  <a:srgbClr val="FF0000"/>
                </a:solidFill>
                <a:latin typeface="Calibri" panose="020F0502020204030204" pitchFamily="34" charset="0"/>
                <a:cs typeface="Times New Roman" panose="02020603050405020304" pitchFamily="18" charset="0"/>
              </a:rPr>
              <a:t>2</a:t>
            </a:r>
          </a:p>
        </p:txBody>
      </p:sp>
      <p:sp>
        <p:nvSpPr>
          <p:cNvPr id="4" name="文本框 3"/>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sp>
        <p:nvSpPr>
          <p:cNvPr id="6" name="矩形 5"/>
          <p:cNvSpPr/>
          <p:nvPr/>
        </p:nvSpPr>
        <p:spPr>
          <a:xfrm>
            <a:off x="9263451" y="1059539"/>
            <a:ext cx="467595" cy="423449"/>
          </a:xfrm>
          <a:prstGeom prst="rect">
            <a:avLst/>
          </a:prstGeom>
        </p:spPr>
        <p:txBody>
          <a:bodyPr wrap="square">
            <a:spAutoFit/>
          </a:bodyPr>
          <a:lstStyle/>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1-2</a:t>
            </a:r>
          </a:p>
        </p:txBody>
      </p:sp>
      <p:sp>
        <p:nvSpPr>
          <p:cNvPr id="7" name="矩形 6"/>
          <p:cNvSpPr/>
          <p:nvPr/>
        </p:nvSpPr>
        <p:spPr>
          <a:xfrm>
            <a:off x="7677813" y="1458452"/>
            <a:ext cx="467595" cy="423449"/>
          </a:xfrm>
          <a:prstGeom prst="rect">
            <a:avLst/>
          </a:prstGeom>
        </p:spPr>
        <p:txBody>
          <a:bodyPr wrap="square">
            <a:spAutoFit/>
          </a:bodyPr>
          <a:lstStyle/>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1-3</a:t>
            </a:r>
          </a:p>
        </p:txBody>
      </p:sp>
      <p:sp>
        <p:nvSpPr>
          <p:cNvPr id="8" name="矩形 7"/>
          <p:cNvSpPr/>
          <p:nvPr/>
        </p:nvSpPr>
        <p:spPr>
          <a:xfrm>
            <a:off x="7592147" y="3480878"/>
            <a:ext cx="467595" cy="423449"/>
          </a:xfrm>
          <a:prstGeom prst="rect">
            <a:avLst/>
          </a:prstGeom>
        </p:spPr>
        <p:txBody>
          <a:bodyPr wrap="square">
            <a:spAutoFit/>
          </a:bodyPr>
          <a:lstStyle/>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1-4</a:t>
            </a:r>
          </a:p>
        </p:txBody>
      </p:sp>
      <p:sp>
        <p:nvSpPr>
          <p:cNvPr id="9" name="矩形 8"/>
          <p:cNvSpPr/>
          <p:nvPr/>
        </p:nvSpPr>
        <p:spPr>
          <a:xfrm>
            <a:off x="6471876" y="1511731"/>
            <a:ext cx="467595" cy="423449"/>
          </a:xfrm>
          <a:prstGeom prst="rect">
            <a:avLst/>
          </a:prstGeom>
        </p:spPr>
        <p:txBody>
          <a:bodyPr wrap="square">
            <a:spAutoFit/>
          </a:bodyPr>
          <a:lstStyle/>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1-5</a:t>
            </a:r>
          </a:p>
        </p:txBody>
      </p:sp>
      <p:sp>
        <p:nvSpPr>
          <p:cNvPr id="10" name="矩形 9"/>
          <p:cNvSpPr/>
          <p:nvPr/>
        </p:nvSpPr>
        <p:spPr>
          <a:xfrm>
            <a:off x="10535020" y="1723456"/>
            <a:ext cx="467595" cy="423449"/>
          </a:xfrm>
          <a:prstGeom prst="rect">
            <a:avLst/>
          </a:prstGeom>
        </p:spPr>
        <p:txBody>
          <a:bodyPr wrap="square">
            <a:spAutoFit/>
          </a:bodyPr>
          <a:lstStyle/>
          <a:p>
            <a:pPr>
              <a:lnSpc>
                <a:spcPct val="150000"/>
              </a:lnSpc>
            </a:pPr>
            <a:r>
              <a:rPr lang="en-US" altLang="zh-CN" sz="1600" b="1" kern="100" dirty="0" smtClean="0">
                <a:solidFill>
                  <a:srgbClr val="FF0000"/>
                </a:solidFill>
                <a:latin typeface="Calibri" panose="020F0502020204030204" pitchFamily="34" charset="0"/>
                <a:cs typeface="Times New Roman" panose="02020603050405020304" pitchFamily="18" charset="0"/>
              </a:rPr>
              <a:t>1-1</a:t>
            </a:r>
          </a:p>
        </p:txBody>
      </p:sp>
    </p:spTree>
    <p:extLst>
      <p:ext uri="{BB962C8B-B14F-4D97-AF65-F5344CB8AC3E}">
        <p14:creationId xmlns:p14="http://schemas.microsoft.com/office/powerpoint/2010/main" val="115029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98168" y="0"/>
            <a:ext cx="9693832" cy="6858000"/>
          </a:xfrm>
          <a:prstGeom prst="rect">
            <a:avLst/>
          </a:prstGeom>
        </p:spPr>
      </p:pic>
      <p:sp>
        <p:nvSpPr>
          <p:cNvPr id="4" name="文本框 3"/>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spTree>
    <p:extLst>
      <p:ext uri="{BB962C8B-B14F-4D97-AF65-F5344CB8AC3E}">
        <p14:creationId xmlns:p14="http://schemas.microsoft.com/office/powerpoint/2010/main" val="1005260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10396" y="824354"/>
            <a:ext cx="2762517" cy="646331"/>
          </a:xfrm>
          <a:prstGeom prst="rect">
            <a:avLst/>
          </a:prstGeom>
          <a:noFill/>
        </p:spPr>
        <p:txBody>
          <a:bodyPr wrap="square" rtlCol="0">
            <a:spAutoFit/>
          </a:bodyPr>
          <a:lstStyle/>
          <a:p>
            <a:r>
              <a:rPr lang="zh-CN" altLang="en-US" sz="3600" b="1" dirty="0" smtClean="0"/>
              <a:t>目            录</a:t>
            </a:r>
            <a:endParaRPr lang="zh-CN" altLang="en-US" sz="3600" b="1" dirty="0"/>
          </a:p>
        </p:txBody>
      </p:sp>
      <p:sp>
        <p:nvSpPr>
          <p:cNvPr id="5" name="文本框 4"/>
          <p:cNvSpPr txBox="1"/>
          <p:nvPr/>
        </p:nvSpPr>
        <p:spPr>
          <a:xfrm>
            <a:off x="1949666" y="1619956"/>
            <a:ext cx="3541988" cy="5078313"/>
          </a:xfrm>
          <a:prstGeom prst="rect">
            <a:avLst/>
          </a:prstGeom>
          <a:noFill/>
        </p:spPr>
        <p:txBody>
          <a:bodyPr wrap="square" rtlCol="0">
            <a:spAutoFit/>
          </a:bodyPr>
          <a:lstStyle/>
          <a:p>
            <a:pPr>
              <a:lnSpc>
                <a:spcPct val="150000"/>
              </a:lnSpc>
            </a:pPr>
            <a:r>
              <a:rPr lang="zh-CN" altLang="en-US" sz="3600" b="1" dirty="0" smtClean="0"/>
              <a:t>一、已收集资料</a:t>
            </a:r>
            <a:endParaRPr lang="en-US" altLang="zh-CN" sz="3600" b="1" dirty="0" smtClean="0"/>
          </a:p>
          <a:p>
            <a:pPr>
              <a:lnSpc>
                <a:spcPct val="150000"/>
              </a:lnSpc>
            </a:pPr>
            <a:r>
              <a:rPr lang="zh-CN" altLang="en-US" sz="3600" b="1" dirty="0" smtClean="0"/>
              <a:t>二、项目简介</a:t>
            </a:r>
            <a:endParaRPr lang="en-US" altLang="zh-CN" sz="3600" b="1" dirty="0" smtClean="0"/>
          </a:p>
          <a:p>
            <a:pPr>
              <a:lnSpc>
                <a:spcPct val="150000"/>
              </a:lnSpc>
            </a:pPr>
            <a:r>
              <a:rPr lang="zh-CN" altLang="en-US" sz="3600" b="1" dirty="0" smtClean="0"/>
              <a:t>三、招标范围</a:t>
            </a:r>
            <a:endParaRPr lang="en-US" altLang="zh-CN" sz="3600" b="1" dirty="0" smtClean="0"/>
          </a:p>
          <a:p>
            <a:pPr>
              <a:lnSpc>
                <a:spcPct val="150000"/>
              </a:lnSpc>
            </a:pPr>
            <a:r>
              <a:rPr lang="zh-CN" altLang="en-US" sz="3600" b="1" dirty="0"/>
              <a:t>四</a:t>
            </a:r>
            <a:r>
              <a:rPr lang="zh-CN" altLang="en-US" sz="3600" b="1" dirty="0" smtClean="0"/>
              <a:t>、现场情况</a:t>
            </a:r>
            <a:endParaRPr lang="en-US" altLang="zh-CN" sz="3600" b="1" dirty="0" smtClean="0"/>
          </a:p>
          <a:p>
            <a:pPr>
              <a:lnSpc>
                <a:spcPct val="150000"/>
              </a:lnSpc>
            </a:pPr>
            <a:r>
              <a:rPr lang="zh-CN" altLang="en-US" sz="3600" b="1" dirty="0"/>
              <a:t>五</a:t>
            </a:r>
            <a:r>
              <a:rPr lang="zh-CN" altLang="en-US" sz="3600" b="1" dirty="0" smtClean="0"/>
              <a:t>、临建</a:t>
            </a:r>
            <a:r>
              <a:rPr lang="zh-CN" altLang="en-US" sz="3600" b="1" dirty="0" smtClean="0"/>
              <a:t>设施</a:t>
            </a:r>
            <a:endParaRPr lang="en-US" altLang="zh-CN" sz="3600" b="1" dirty="0" smtClean="0"/>
          </a:p>
          <a:p>
            <a:pPr>
              <a:lnSpc>
                <a:spcPct val="150000"/>
              </a:lnSpc>
            </a:pPr>
            <a:r>
              <a:rPr lang="zh-CN" altLang="en-US" sz="3600" b="1" dirty="0"/>
              <a:t>六、施工段</a:t>
            </a:r>
            <a:r>
              <a:rPr lang="zh-CN" altLang="en-US" sz="3600" b="1" dirty="0" smtClean="0"/>
              <a:t>划分</a:t>
            </a:r>
            <a:endParaRPr lang="en-US" altLang="zh-CN" sz="3600" b="1" dirty="0"/>
          </a:p>
        </p:txBody>
      </p:sp>
      <p:sp>
        <p:nvSpPr>
          <p:cNvPr id="6" name="矩形 5"/>
          <p:cNvSpPr/>
          <p:nvPr/>
        </p:nvSpPr>
        <p:spPr>
          <a:xfrm>
            <a:off x="5883520" y="1611722"/>
            <a:ext cx="4130565" cy="4247317"/>
          </a:xfrm>
          <a:prstGeom prst="rect">
            <a:avLst/>
          </a:prstGeom>
        </p:spPr>
        <p:txBody>
          <a:bodyPr wrap="square">
            <a:spAutoFit/>
          </a:bodyPr>
          <a:lstStyle/>
          <a:p>
            <a:pPr>
              <a:lnSpc>
                <a:spcPct val="150000"/>
              </a:lnSpc>
            </a:pPr>
            <a:r>
              <a:rPr lang="zh-CN" altLang="en-US" sz="3600" b="1" dirty="0" smtClean="0"/>
              <a:t>七</a:t>
            </a:r>
            <a:r>
              <a:rPr lang="zh-CN" altLang="en-US" sz="3600" b="1" dirty="0" smtClean="0"/>
              <a:t>、塔吊附着</a:t>
            </a:r>
            <a:endParaRPr lang="en-US" altLang="zh-CN" sz="3600" b="1" dirty="0" smtClean="0"/>
          </a:p>
          <a:p>
            <a:pPr>
              <a:lnSpc>
                <a:spcPct val="150000"/>
              </a:lnSpc>
            </a:pPr>
            <a:r>
              <a:rPr lang="zh-CN" altLang="en-US" sz="3600" b="1" dirty="0" smtClean="0"/>
              <a:t>八、施工电梯</a:t>
            </a:r>
            <a:endParaRPr lang="en-US" altLang="zh-CN" sz="3600" b="1" dirty="0" smtClean="0"/>
          </a:p>
          <a:p>
            <a:pPr>
              <a:lnSpc>
                <a:spcPct val="150000"/>
              </a:lnSpc>
            </a:pPr>
            <a:r>
              <a:rPr lang="zh-CN" altLang="en-US" sz="3600" b="1" dirty="0" smtClean="0"/>
              <a:t>九、脚手架安装</a:t>
            </a:r>
            <a:endParaRPr lang="en-US" altLang="zh-CN" sz="3600" b="1" dirty="0"/>
          </a:p>
          <a:p>
            <a:pPr>
              <a:lnSpc>
                <a:spcPct val="150000"/>
              </a:lnSpc>
            </a:pPr>
            <a:r>
              <a:rPr lang="zh-CN" altLang="en-US" sz="3600" b="1" dirty="0"/>
              <a:t>十</a:t>
            </a:r>
            <a:r>
              <a:rPr lang="zh-CN" altLang="en-US" sz="3600" b="1" dirty="0" smtClean="0"/>
              <a:t>、</a:t>
            </a:r>
            <a:r>
              <a:rPr lang="zh-CN" altLang="en-US" sz="3600" b="1" dirty="0"/>
              <a:t>模板</a:t>
            </a:r>
            <a:r>
              <a:rPr lang="zh-CN" altLang="en-US" sz="3600" b="1" dirty="0" smtClean="0"/>
              <a:t>备料</a:t>
            </a:r>
            <a:endParaRPr lang="en-US" altLang="zh-CN" sz="3600" b="1" dirty="0" smtClean="0"/>
          </a:p>
          <a:p>
            <a:pPr>
              <a:lnSpc>
                <a:spcPct val="150000"/>
              </a:lnSpc>
            </a:pPr>
            <a:r>
              <a:rPr lang="zh-CN" altLang="en-US" sz="3600" b="1" dirty="0" smtClean="0"/>
              <a:t>十一、保温部位</a:t>
            </a:r>
            <a:endParaRPr lang="en-US" altLang="zh-CN" sz="3600" b="1" dirty="0"/>
          </a:p>
        </p:txBody>
      </p:sp>
    </p:spTree>
    <p:extLst>
      <p:ext uri="{BB962C8B-B14F-4D97-AF65-F5344CB8AC3E}">
        <p14:creationId xmlns:p14="http://schemas.microsoft.com/office/powerpoint/2010/main" val="2979415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0728" y="273188"/>
            <a:ext cx="2046913" cy="646331"/>
          </a:xfrm>
          <a:prstGeom prst="rect">
            <a:avLst/>
          </a:prstGeom>
          <a:noFill/>
        </p:spPr>
        <p:txBody>
          <a:bodyPr wrap="square" rtlCol="0">
            <a:spAutoFit/>
          </a:bodyPr>
          <a:lstStyle/>
          <a:p>
            <a:r>
              <a:rPr lang="zh-CN" altLang="en-US" sz="3600" dirty="0" smtClean="0"/>
              <a:t>临建设施</a:t>
            </a:r>
            <a:endParaRPr lang="zh-CN" altLang="zh-CN" sz="3600" dirty="0"/>
          </a:p>
        </p:txBody>
      </p:sp>
      <p:pic>
        <p:nvPicPr>
          <p:cNvPr id="2" name="图片 1"/>
          <p:cNvPicPr>
            <a:picLocks noChangeAspect="1"/>
          </p:cNvPicPr>
          <p:nvPr/>
        </p:nvPicPr>
        <p:blipFill>
          <a:blip r:embed="rId2"/>
          <a:stretch>
            <a:fillRect/>
          </a:stretch>
        </p:blipFill>
        <p:spPr>
          <a:xfrm>
            <a:off x="2501546" y="0"/>
            <a:ext cx="9690454" cy="6858000"/>
          </a:xfrm>
          <a:prstGeom prst="rect">
            <a:avLst/>
          </a:prstGeom>
        </p:spPr>
      </p:pic>
      <p:sp>
        <p:nvSpPr>
          <p:cNvPr id="8" name="矩形 7"/>
          <p:cNvSpPr/>
          <p:nvPr/>
        </p:nvSpPr>
        <p:spPr>
          <a:xfrm>
            <a:off x="5232989" y="5580856"/>
            <a:ext cx="1136280" cy="501291"/>
          </a:xfrm>
          <a:prstGeom prst="rect">
            <a:avLst/>
          </a:prstGeom>
        </p:spPr>
        <p:txBody>
          <a:bodyPr wrap="square">
            <a:spAutoFit/>
          </a:bodyPr>
          <a:lstStyle/>
          <a:p>
            <a:pPr>
              <a:lnSpc>
                <a:spcPct val="150000"/>
              </a:lnSpc>
            </a:pPr>
            <a:r>
              <a:rPr lang="en-US" altLang="zh-CN" sz="2000" b="1" kern="100" dirty="0" smtClean="0">
                <a:solidFill>
                  <a:srgbClr val="FF0000"/>
                </a:solidFill>
                <a:latin typeface="Calibri" panose="020F0502020204030204" pitchFamily="34" charset="0"/>
                <a:cs typeface="Times New Roman" panose="02020603050405020304" pitchFamily="18" charset="0"/>
              </a:rPr>
              <a:t>32</a:t>
            </a:r>
            <a:r>
              <a:rPr lang="zh-CN" altLang="en-US" sz="2000" b="1" kern="100" dirty="0" smtClean="0">
                <a:solidFill>
                  <a:srgbClr val="FF0000"/>
                </a:solidFill>
                <a:latin typeface="Calibri" panose="020F0502020204030204" pitchFamily="34" charset="0"/>
                <a:cs typeface="Times New Roman" panose="02020603050405020304" pitchFamily="18" charset="0"/>
              </a:rPr>
              <a:t>间</a:t>
            </a:r>
            <a:endParaRPr lang="en-US" altLang="zh-CN" sz="2000" b="1" kern="100" dirty="0" smtClean="0">
              <a:solidFill>
                <a:srgbClr val="FF0000"/>
              </a:solidFill>
              <a:latin typeface="Calibri" panose="020F0502020204030204" pitchFamily="34" charset="0"/>
              <a:cs typeface="Times New Roman" panose="02020603050405020304" pitchFamily="18" charset="0"/>
            </a:endParaRPr>
          </a:p>
        </p:txBody>
      </p:sp>
      <p:sp>
        <p:nvSpPr>
          <p:cNvPr id="9" name="矩形 8"/>
          <p:cNvSpPr/>
          <p:nvPr/>
        </p:nvSpPr>
        <p:spPr>
          <a:xfrm>
            <a:off x="10272699" y="5190880"/>
            <a:ext cx="1772156" cy="501291"/>
          </a:xfrm>
          <a:prstGeom prst="rect">
            <a:avLst/>
          </a:prstGeom>
        </p:spPr>
        <p:txBody>
          <a:bodyPr wrap="square">
            <a:spAutoFit/>
          </a:bodyPr>
          <a:lstStyle/>
          <a:p>
            <a:pPr>
              <a:lnSpc>
                <a:spcPct val="150000"/>
              </a:lnSpc>
            </a:pPr>
            <a:r>
              <a:rPr lang="en-US" altLang="zh-CN" sz="2000" b="1" kern="100" dirty="0" smtClean="0">
                <a:solidFill>
                  <a:srgbClr val="FF0000"/>
                </a:solidFill>
                <a:latin typeface="Calibri" panose="020F0502020204030204" pitchFamily="34" charset="0"/>
                <a:cs typeface="Times New Roman" panose="02020603050405020304" pitchFamily="18" charset="0"/>
              </a:rPr>
              <a:t>6*16=96</a:t>
            </a:r>
            <a:r>
              <a:rPr lang="zh-CN" altLang="en-US" sz="2000" b="1" kern="100" dirty="0" smtClean="0">
                <a:solidFill>
                  <a:srgbClr val="FF0000"/>
                </a:solidFill>
                <a:latin typeface="Calibri" panose="020F0502020204030204" pitchFamily="34" charset="0"/>
                <a:cs typeface="Times New Roman" panose="02020603050405020304" pitchFamily="18" charset="0"/>
              </a:rPr>
              <a:t>间</a:t>
            </a:r>
            <a:endParaRPr lang="en-US" altLang="zh-CN" sz="2000" b="1" kern="100" dirty="0" smtClean="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340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55676" y="0"/>
            <a:ext cx="9736324" cy="6858000"/>
          </a:xfrm>
          <a:prstGeom prst="rect">
            <a:avLst/>
          </a:prstGeom>
        </p:spPr>
      </p:pic>
      <p:sp>
        <p:nvSpPr>
          <p:cNvPr id="5" name="文本框 4"/>
          <p:cNvSpPr txBox="1"/>
          <p:nvPr/>
        </p:nvSpPr>
        <p:spPr>
          <a:xfrm>
            <a:off x="1055128" y="1450347"/>
            <a:ext cx="773672" cy="2862322"/>
          </a:xfrm>
          <a:prstGeom prst="rect">
            <a:avLst/>
          </a:prstGeom>
          <a:noFill/>
        </p:spPr>
        <p:txBody>
          <a:bodyPr wrap="square" rtlCol="0">
            <a:spAutoFit/>
          </a:bodyPr>
          <a:lstStyle/>
          <a:p>
            <a:r>
              <a:rPr lang="zh-CN" altLang="en-US" sz="3600" dirty="0" smtClean="0"/>
              <a:t>施工段划分</a:t>
            </a:r>
            <a:endParaRPr lang="zh-CN" altLang="zh-CN" sz="3600" dirty="0"/>
          </a:p>
        </p:txBody>
      </p:sp>
    </p:spTree>
    <p:extLst>
      <p:ext uri="{BB962C8B-B14F-4D97-AF65-F5344CB8AC3E}">
        <p14:creationId xmlns:p14="http://schemas.microsoft.com/office/powerpoint/2010/main" val="20863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81944091"/>
              </p:ext>
            </p:extLst>
          </p:nvPr>
        </p:nvGraphicFramePr>
        <p:xfrm>
          <a:off x="1" y="1198182"/>
          <a:ext cx="12192000" cy="5776804"/>
        </p:xfrm>
        <a:graphic>
          <a:graphicData uri="http://schemas.openxmlformats.org/drawingml/2006/table">
            <a:tbl>
              <a:tblPr>
                <a:tableStyleId>{5C22544A-7EE6-4342-B048-85BDC9FD1C3A}</a:tableStyleId>
              </a:tblPr>
              <a:tblGrid>
                <a:gridCol w="683171"/>
                <a:gridCol w="1723967"/>
                <a:gridCol w="719015"/>
                <a:gridCol w="1563077"/>
                <a:gridCol w="2313354"/>
                <a:gridCol w="2313354"/>
                <a:gridCol w="2876062"/>
              </a:tblGrid>
              <a:tr h="1015866">
                <a:tc>
                  <a:txBody>
                    <a:bodyPr/>
                    <a:lstStyle/>
                    <a:p>
                      <a:pPr algn="ctr" fontAlgn="ctr">
                        <a:lnSpc>
                          <a:spcPct val="150000"/>
                        </a:lnSpc>
                      </a:pPr>
                      <a:r>
                        <a:rPr lang="zh-CN" altLang="en-US" sz="2400" u="none" strike="noStrike" dirty="0">
                          <a:effectLst/>
                        </a:rPr>
                        <a:t>序号</a:t>
                      </a:r>
                      <a:endParaRPr lang="zh-CN" altLang="en-US" sz="24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dirty="0">
                          <a:effectLst/>
                        </a:rPr>
                        <a:t>楼栋</a:t>
                      </a:r>
                      <a:endParaRPr lang="zh-CN" altLang="en-US" sz="24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dirty="0">
                          <a:effectLst/>
                        </a:rPr>
                        <a:t>层数</a:t>
                      </a:r>
                      <a:endParaRPr lang="zh-CN" altLang="en-US" sz="24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a:effectLst/>
                        </a:rPr>
                        <a:t>外架形式</a:t>
                      </a:r>
                      <a:endParaRPr lang="zh-CN" altLang="en-US" sz="24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dirty="0">
                          <a:effectLst/>
                        </a:rPr>
                        <a:t>起架位置</a:t>
                      </a:r>
                      <a:endParaRPr lang="zh-CN" altLang="en-US" sz="24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a:effectLst/>
                        </a:rPr>
                        <a:t>起架处标高</a:t>
                      </a:r>
                      <a:endParaRPr lang="zh-CN" altLang="en-US" sz="24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2400" u="none" strike="noStrike" dirty="0">
                          <a:effectLst/>
                        </a:rPr>
                        <a:t>搭设高度</a:t>
                      </a:r>
                      <a:endParaRPr lang="zh-CN" altLang="en-US" sz="24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1</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dirty="0">
                          <a:effectLst/>
                        </a:rPr>
                        <a:t>1#</a:t>
                      </a:r>
                      <a:r>
                        <a:rPr lang="zh-CN" altLang="en-US" sz="1800" u="none" strike="noStrike" dirty="0">
                          <a:effectLst/>
                        </a:rPr>
                        <a:t>楼</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dirty="0">
                          <a:effectLst/>
                        </a:rPr>
                        <a:t>2F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落地式</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地下室顶板</a:t>
                      </a:r>
                      <a:r>
                        <a:rPr lang="en-US" altLang="zh-CN" sz="1800" u="none" strike="noStrike" dirty="0">
                          <a:effectLst/>
                        </a:rPr>
                        <a:t>+</a:t>
                      </a:r>
                      <a:r>
                        <a:rPr lang="zh-CN" altLang="en-US" sz="1800" u="none" strike="noStrike" dirty="0">
                          <a:effectLst/>
                        </a:rPr>
                        <a:t>地下室基础顶板</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/-5.4</a:t>
                      </a:r>
                      <a:r>
                        <a:rPr lang="zh-CN" altLang="en-US" sz="1800" u="none" strike="noStrike">
                          <a:effectLst/>
                        </a:rPr>
                        <a:t>米</a:t>
                      </a:r>
                      <a:r>
                        <a:rPr lang="en-US" altLang="zh-CN" sz="1800" u="none" strike="noStrike">
                          <a:effectLst/>
                        </a:rPr>
                        <a:t>/-1.6</a:t>
                      </a:r>
                      <a:r>
                        <a:rPr lang="zh-CN" altLang="en-US" sz="1800" u="none" strike="noStrike">
                          <a:effectLst/>
                        </a:rPr>
                        <a:t>米</a:t>
                      </a:r>
                      <a:r>
                        <a:rPr lang="en-US" altLang="zh-CN" sz="1800" u="none" strike="noStrike">
                          <a:effectLst/>
                        </a:rPr>
                        <a:t>/-1.1</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正负零以上</a:t>
                      </a:r>
                      <a:r>
                        <a:rPr lang="en-US" altLang="zh-CN" sz="1800" u="none" strike="noStrike">
                          <a:effectLst/>
                        </a:rPr>
                        <a:t>+12.7</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2</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2#</a:t>
                      </a:r>
                      <a:r>
                        <a:rPr lang="zh-CN" altLang="en-US" sz="1800" u="none" strike="noStrike">
                          <a:effectLst/>
                        </a:rPr>
                        <a:t>楼</a:t>
                      </a:r>
                      <a:r>
                        <a:rPr lang="en-US" altLang="zh-CN" sz="1800" u="none" strike="noStrike">
                          <a:effectLst/>
                        </a:rPr>
                        <a:t>/7#</a:t>
                      </a:r>
                      <a:r>
                        <a:rPr lang="zh-CN" altLang="en-US" sz="1800" u="none" strike="noStrike">
                          <a:effectLst/>
                        </a:rPr>
                        <a:t>楼</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dirty="0">
                          <a:effectLst/>
                        </a:rPr>
                        <a:t>18F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悬挑式</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dirty="0">
                          <a:effectLst/>
                        </a:rPr>
                        <a:t>2F/8F/14F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/2.9</a:t>
                      </a:r>
                      <a:r>
                        <a:rPr lang="zh-CN" altLang="en-US" sz="1800" u="none" strike="noStrike">
                          <a:effectLst/>
                        </a:rPr>
                        <a:t>米</a:t>
                      </a:r>
                      <a:r>
                        <a:rPr lang="en-US" altLang="zh-CN" sz="1800" u="none" strike="noStrike">
                          <a:effectLst/>
                        </a:rPr>
                        <a:t>/20.3</a:t>
                      </a:r>
                      <a:r>
                        <a:rPr lang="zh-CN" altLang="en-US" sz="1800" u="none" strike="noStrike">
                          <a:effectLst/>
                        </a:rPr>
                        <a:t>米</a:t>
                      </a:r>
                      <a:r>
                        <a:rPr lang="en-US" altLang="zh-CN" sz="1800" u="none" strike="noStrike">
                          <a:effectLst/>
                        </a:rPr>
                        <a:t>/37.7</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17.4</a:t>
                      </a:r>
                      <a:r>
                        <a:rPr lang="zh-CN" altLang="en-US" sz="1800" u="none" strike="noStrike">
                          <a:effectLst/>
                        </a:rPr>
                        <a:t>米</a:t>
                      </a:r>
                      <a:r>
                        <a:rPr lang="en-US" altLang="zh-CN" sz="1800" u="none" strike="noStrike">
                          <a:effectLst/>
                        </a:rPr>
                        <a:t>/17.4</a:t>
                      </a:r>
                      <a:r>
                        <a:rPr lang="zh-CN" altLang="en-US" sz="1800" u="none" strike="noStrike">
                          <a:effectLst/>
                        </a:rPr>
                        <a:t>米</a:t>
                      </a:r>
                      <a:r>
                        <a:rPr lang="en-US" altLang="zh-CN" sz="1800" u="none" strike="noStrike">
                          <a:effectLst/>
                        </a:rPr>
                        <a:t>/20</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3</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3#</a:t>
                      </a:r>
                      <a:r>
                        <a:rPr lang="zh-CN" altLang="en-US" sz="1800" u="none" strike="noStrike">
                          <a:effectLst/>
                        </a:rPr>
                        <a:t>楼</a:t>
                      </a:r>
                      <a:r>
                        <a:rPr lang="en-US" altLang="zh-CN" sz="1800" u="none" strike="noStrike">
                          <a:effectLst/>
                        </a:rPr>
                        <a:t>/4#</a:t>
                      </a:r>
                      <a:r>
                        <a:rPr lang="zh-CN" altLang="en-US" sz="1800" u="none" strike="noStrike">
                          <a:effectLst/>
                        </a:rPr>
                        <a:t>楼</a:t>
                      </a:r>
                      <a:r>
                        <a:rPr lang="en-US" altLang="zh-CN" sz="1800" u="none" strike="noStrike">
                          <a:effectLst/>
                        </a:rPr>
                        <a:t>/5#</a:t>
                      </a:r>
                      <a:r>
                        <a:rPr lang="zh-CN" altLang="en-US" sz="1800" u="none" strike="noStrike">
                          <a:effectLst/>
                        </a:rPr>
                        <a:t>楼</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a:effectLst/>
                        </a:rPr>
                        <a:t>16F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落地式</a:t>
                      </a:r>
                      <a:r>
                        <a:rPr lang="en-US" altLang="zh-CN" sz="1800" u="none" strike="noStrike" dirty="0">
                          <a:effectLst/>
                        </a:rPr>
                        <a:t>+</a:t>
                      </a:r>
                      <a:r>
                        <a:rPr lang="zh-CN" altLang="en-US" sz="1800" u="none" strike="noStrike" dirty="0">
                          <a:effectLst/>
                        </a:rPr>
                        <a:t>悬挑式</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地下室顶板</a:t>
                      </a:r>
                      <a:r>
                        <a:rPr lang="en-US" altLang="zh-CN" sz="1800" u="none" strike="noStrike" dirty="0">
                          <a:effectLst/>
                        </a:rPr>
                        <a:t>+6</a:t>
                      </a:r>
                      <a:r>
                        <a:rPr lang="en-US" sz="1800" u="none" strike="noStrike" dirty="0">
                          <a:effectLst/>
                        </a:rPr>
                        <a:t>F+12F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/-1.6</a:t>
                      </a:r>
                      <a:r>
                        <a:rPr lang="zh-CN" altLang="en-US" sz="1800" u="none" strike="noStrike">
                          <a:effectLst/>
                        </a:rPr>
                        <a:t>米</a:t>
                      </a:r>
                      <a:r>
                        <a:rPr lang="en-US" altLang="zh-CN" sz="1800" u="none" strike="noStrike">
                          <a:effectLst/>
                        </a:rPr>
                        <a:t>/14.5</a:t>
                      </a:r>
                      <a:r>
                        <a:rPr lang="zh-CN" altLang="en-US" sz="1800" u="none" strike="noStrike">
                          <a:effectLst/>
                        </a:rPr>
                        <a:t>米</a:t>
                      </a:r>
                      <a:r>
                        <a:rPr lang="en-US" altLang="zh-CN" sz="1800" u="none" strike="noStrike">
                          <a:effectLst/>
                        </a:rPr>
                        <a:t>/31.9</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16.1</a:t>
                      </a:r>
                      <a:r>
                        <a:rPr lang="zh-CN" altLang="en-US" sz="1800" u="none" strike="noStrike">
                          <a:effectLst/>
                        </a:rPr>
                        <a:t>米</a:t>
                      </a:r>
                      <a:r>
                        <a:rPr lang="en-US" altLang="zh-CN" sz="1800" u="none" strike="noStrike">
                          <a:effectLst/>
                        </a:rPr>
                        <a:t>/17.4</a:t>
                      </a:r>
                      <a:r>
                        <a:rPr lang="zh-CN" altLang="en-US" sz="1800" u="none" strike="noStrike">
                          <a:effectLst/>
                        </a:rPr>
                        <a:t>米</a:t>
                      </a:r>
                      <a:r>
                        <a:rPr lang="en-US" altLang="zh-CN" sz="1800" u="none" strike="noStrike">
                          <a:effectLst/>
                        </a:rPr>
                        <a:t>/20</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4</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6#</a:t>
                      </a:r>
                      <a:r>
                        <a:rPr lang="zh-CN" altLang="en-US" sz="1800" u="none" strike="noStrike">
                          <a:effectLst/>
                        </a:rPr>
                        <a:t>楼</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a:effectLst/>
                        </a:rPr>
                        <a:t>15F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落地式</a:t>
                      </a:r>
                      <a:r>
                        <a:rPr lang="en-US" altLang="zh-CN" sz="1800" u="none" strike="noStrike">
                          <a:effectLst/>
                        </a:rPr>
                        <a:t>+</a:t>
                      </a:r>
                      <a:r>
                        <a:rPr lang="zh-CN" altLang="en-US" sz="1800" u="none" strike="noStrike">
                          <a:effectLst/>
                        </a:rPr>
                        <a:t>悬挑式</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地下室顶板</a:t>
                      </a:r>
                      <a:r>
                        <a:rPr lang="en-US" altLang="zh-CN" sz="1800" u="none" strike="noStrike" dirty="0">
                          <a:effectLst/>
                        </a:rPr>
                        <a:t>+5</a:t>
                      </a:r>
                      <a:r>
                        <a:rPr lang="en-US" sz="1800" u="none" strike="noStrike" dirty="0">
                          <a:effectLst/>
                        </a:rPr>
                        <a:t>F+11F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dirty="0">
                          <a:effectLst/>
                        </a:rPr>
                        <a:t>/-1.6</a:t>
                      </a:r>
                      <a:r>
                        <a:rPr lang="zh-CN" altLang="en-US" sz="1800" u="none" strike="noStrike" dirty="0">
                          <a:effectLst/>
                        </a:rPr>
                        <a:t>米</a:t>
                      </a:r>
                      <a:r>
                        <a:rPr lang="en-US" altLang="zh-CN" sz="1800" u="none" strike="noStrike" dirty="0">
                          <a:effectLst/>
                        </a:rPr>
                        <a:t>/11.6</a:t>
                      </a:r>
                      <a:r>
                        <a:rPr lang="zh-CN" altLang="en-US" sz="1800" u="none" strike="noStrike" dirty="0">
                          <a:effectLst/>
                        </a:rPr>
                        <a:t>米</a:t>
                      </a:r>
                      <a:r>
                        <a:rPr lang="en-US" altLang="zh-CN" sz="1800" u="none" strike="noStrike" dirty="0">
                          <a:effectLst/>
                        </a:rPr>
                        <a:t>/29</a:t>
                      </a:r>
                      <a:r>
                        <a:rPr lang="zh-CN" altLang="en-US" sz="1800" u="none" strike="noStrike" dirty="0">
                          <a:effectLst/>
                        </a:rPr>
                        <a:t>米</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13.2</a:t>
                      </a:r>
                      <a:r>
                        <a:rPr lang="zh-CN" altLang="en-US" sz="1800" u="none" strike="noStrike">
                          <a:effectLst/>
                        </a:rPr>
                        <a:t>米</a:t>
                      </a:r>
                      <a:r>
                        <a:rPr lang="en-US" altLang="zh-CN" sz="1800" u="none" strike="noStrike">
                          <a:effectLst/>
                        </a:rPr>
                        <a:t>/17.4</a:t>
                      </a:r>
                      <a:r>
                        <a:rPr lang="zh-CN" altLang="en-US" sz="1800" u="none" strike="noStrike">
                          <a:effectLst/>
                        </a:rPr>
                        <a:t>米</a:t>
                      </a:r>
                      <a:r>
                        <a:rPr lang="en-US" altLang="zh-CN" sz="1800" u="none" strike="noStrike">
                          <a:effectLst/>
                        </a:rPr>
                        <a:t>/20</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5</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8#</a:t>
                      </a:r>
                      <a:r>
                        <a:rPr lang="zh-CN" altLang="en-US" sz="1800" u="none" strike="noStrike">
                          <a:effectLst/>
                        </a:rPr>
                        <a:t>楼</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a:effectLst/>
                        </a:rPr>
                        <a:t>20F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落地式</a:t>
                      </a:r>
                      <a:r>
                        <a:rPr lang="en-US" altLang="zh-CN" sz="1800" u="none" strike="noStrike">
                          <a:effectLst/>
                        </a:rPr>
                        <a:t>+</a:t>
                      </a:r>
                      <a:r>
                        <a:rPr lang="zh-CN" altLang="en-US" sz="1800" u="none" strike="noStrike">
                          <a:effectLst/>
                        </a:rPr>
                        <a:t>悬挑式</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地下室</a:t>
                      </a:r>
                      <a:r>
                        <a:rPr lang="zh-CN" altLang="en-US" sz="1800" u="none" strike="noStrike" dirty="0" smtClean="0">
                          <a:effectLst/>
                        </a:rPr>
                        <a:t>顶板</a:t>
                      </a:r>
                      <a:r>
                        <a:rPr lang="en-US" altLang="zh-CN" sz="1800" u="none" strike="noStrike" dirty="0" smtClean="0">
                          <a:effectLst/>
                        </a:rPr>
                        <a:t>+4</a:t>
                      </a:r>
                      <a:r>
                        <a:rPr lang="en-US" sz="1800" u="none" strike="noStrike" dirty="0" smtClean="0">
                          <a:effectLst/>
                        </a:rPr>
                        <a:t>F+10F+16F</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dirty="0">
                          <a:effectLst/>
                        </a:rPr>
                        <a:t>/-1.6</a:t>
                      </a:r>
                      <a:r>
                        <a:rPr lang="zh-CN" altLang="en-US" sz="1800" u="none" strike="noStrike" dirty="0">
                          <a:effectLst/>
                        </a:rPr>
                        <a:t>米</a:t>
                      </a:r>
                      <a:r>
                        <a:rPr lang="en-US" altLang="zh-CN" sz="1800" u="none" strike="noStrike" dirty="0">
                          <a:effectLst/>
                        </a:rPr>
                        <a:t>/8.7</a:t>
                      </a:r>
                      <a:r>
                        <a:rPr lang="zh-CN" altLang="en-US" sz="1800" u="none" strike="noStrike" dirty="0">
                          <a:effectLst/>
                        </a:rPr>
                        <a:t>米</a:t>
                      </a:r>
                      <a:r>
                        <a:rPr lang="en-US" altLang="zh-CN" sz="1800" u="none" strike="noStrike" dirty="0">
                          <a:effectLst/>
                        </a:rPr>
                        <a:t>/26.1</a:t>
                      </a:r>
                      <a:r>
                        <a:rPr lang="zh-CN" altLang="en-US" sz="1800" u="none" strike="noStrike" dirty="0">
                          <a:effectLst/>
                        </a:rPr>
                        <a:t>米</a:t>
                      </a:r>
                      <a:r>
                        <a:rPr lang="en-US" altLang="zh-CN" sz="1800" u="none" strike="noStrike" dirty="0">
                          <a:effectLst/>
                        </a:rPr>
                        <a:t>/43.5</a:t>
                      </a:r>
                      <a:r>
                        <a:rPr lang="zh-CN" altLang="en-US" sz="1800" u="none" strike="noStrike" dirty="0">
                          <a:effectLst/>
                        </a:rPr>
                        <a:t>米</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dirty="0">
                          <a:effectLst/>
                        </a:rPr>
                        <a:t>10.3</a:t>
                      </a:r>
                      <a:r>
                        <a:rPr lang="zh-CN" altLang="en-US" sz="1800" u="none" strike="noStrike" dirty="0">
                          <a:effectLst/>
                        </a:rPr>
                        <a:t>米</a:t>
                      </a:r>
                      <a:r>
                        <a:rPr lang="en-US" altLang="zh-CN" sz="1800" u="none" strike="noStrike" dirty="0">
                          <a:effectLst/>
                        </a:rPr>
                        <a:t>/17.4</a:t>
                      </a:r>
                      <a:r>
                        <a:rPr lang="zh-CN" altLang="en-US" sz="1800" u="none" strike="noStrike" dirty="0">
                          <a:effectLst/>
                        </a:rPr>
                        <a:t>米</a:t>
                      </a:r>
                      <a:r>
                        <a:rPr lang="en-US" altLang="zh-CN" sz="1800" u="none" strike="noStrike" dirty="0">
                          <a:effectLst/>
                        </a:rPr>
                        <a:t>/17.4</a:t>
                      </a:r>
                      <a:r>
                        <a:rPr lang="zh-CN" altLang="en-US" sz="1800" u="none" strike="noStrike" dirty="0">
                          <a:effectLst/>
                        </a:rPr>
                        <a:t>米</a:t>
                      </a:r>
                      <a:r>
                        <a:rPr lang="en-US" altLang="zh-CN" sz="1800" u="none" strike="noStrike" dirty="0">
                          <a:effectLst/>
                        </a:rPr>
                        <a:t>/20</a:t>
                      </a:r>
                      <a:r>
                        <a:rPr lang="zh-CN" altLang="en-US" sz="1800" u="none" strike="noStrike" dirty="0">
                          <a:effectLst/>
                        </a:rPr>
                        <a:t>米</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773992">
                <a:tc>
                  <a:txBody>
                    <a:bodyPr/>
                    <a:lstStyle/>
                    <a:p>
                      <a:pPr algn="ctr" fontAlgn="ctr">
                        <a:lnSpc>
                          <a:spcPct val="150000"/>
                        </a:lnSpc>
                      </a:pPr>
                      <a:r>
                        <a:rPr lang="en-US" altLang="zh-CN" sz="2400" u="none" strike="noStrike">
                          <a:effectLst/>
                        </a:rPr>
                        <a:t>6</a:t>
                      </a:r>
                      <a:endParaRPr lang="en-US" altLang="zh-CN" sz="24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幼儿园</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sz="1800" u="none" strike="noStrike">
                          <a:effectLst/>
                        </a:rPr>
                        <a:t>3F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a:effectLst/>
                        </a:rPr>
                        <a:t>落地式</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zh-CN" altLang="en-US" sz="1800" u="none" strike="noStrike" dirty="0">
                          <a:effectLst/>
                        </a:rPr>
                        <a:t>基础垫层标高处</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a:effectLst/>
                        </a:rPr>
                        <a:t>/-1.30</a:t>
                      </a:r>
                      <a:r>
                        <a:rPr lang="zh-CN" altLang="en-US" sz="1800" u="none" strike="noStrike">
                          <a:effectLst/>
                        </a:rPr>
                        <a:t>米</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lnSpc>
                          <a:spcPct val="150000"/>
                        </a:lnSpc>
                      </a:pPr>
                      <a:r>
                        <a:rPr lang="en-US" altLang="zh-CN" sz="1800" u="none" strike="noStrike" dirty="0">
                          <a:effectLst/>
                        </a:rPr>
                        <a:t>15.4</a:t>
                      </a:r>
                      <a:r>
                        <a:rPr lang="zh-CN" altLang="en-US" sz="1800" u="none" strike="noStrike" dirty="0">
                          <a:effectLst/>
                        </a:rPr>
                        <a:t>米</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
        <p:nvSpPr>
          <p:cNvPr id="5" name="文本框 4"/>
          <p:cNvSpPr txBox="1"/>
          <p:nvPr/>
        </p:nvSpPr>
        <p:spPr>
          <a:xfrm>
            <a:off x="140728" y="273188"/>
            <a:ext cx="3138500" cy="646331"/>
          </a:xfrm>
          <a:prstGeom prst="rect">
            <a:avLst/>
          </a:prstGeom>
          <a:noFill/>
        </p:spPr>
        <p:txBody>
          <a:bodyPr wrap="square" rtlCol="0">
            <a:spAutoFit/>
          </a:bodyPr>
          <a:lstStyle/>
          <a:p>
            <a:r>
              <a:rPr lang="zh-CN" altLang="en-US" sz="3600" dirty="0"/>
              <a:t>架</a:t>
            </a:r>
            <a:r>
              <a:rPr lang="zh-CN" altLang="en-US" sz="3600" dirty="0" smtClean="0"/>
              <a:t>体安装概述</a:t>
            </a:r>
            <a:endParaRPr lang="zh-CN" altLang="zh-CN" sz="3600" dirty="0"/>
          </a:p>
        </p:txBody>
      </p:sp>
    </p:spTree>
    <p:extLst>
      <p:ext uri="{BB962C8B-B14F-4D97-AF65-F5344CB8AC3E}">
        <p14:creationId xmlns:p14="http://schemas.microsoft.com/office/powerpoint/2010/main" val="2699208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313714" y="0"/>
            <a:ext cx="5878286" cy="6858000"/>
          </a:xfrm>
          <a:prstGeom prst="rect">
            <a:avLst/>
          </a:prstGeom>
        </p:spPr>
      </p:pic>
      <p:sp>
        <p:nvSpPr>
          <p:cNvPr id="4" name="矩形 3"/>
          <p:cNvSpPr/>
          <p:nvPr/>
        </p:nvSpPr>
        <p:spPr>
          <a:xfrm>
            <a:off x="655736" y="1529119"/>
            <a:ext cx="4063410" cy="2677656"/>
          </a:xfrm>
          <a:prstGeom prst="rect">
            <a:avLst/>
          </a:prstGeom>
        </p:spPr>
        <p:txBody>
          <a:bodyPr wrap="square">
            <a:spAutoFit/>
          </a:bodyPr>
          <a:lstStyle/>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1#</a:t>
            </a:r>
            <a:r>
              <a:rPr lang="zh-CN" altLang="en-US" sz="2800" b="1" kern="100" dirty="0" smtClean="0">
                <a:solidFill>
                  <a:srgbClr val="FF0000"/>
                </a:solidFill>
                <a:latin typeface="Calibri" panose="020F0502020204030204" pitchFamily="34" charset="0"/>
                <a:cs typeface="Times New Roman" panose="02020603050405020304" pitchFamily="18" charset="0"/>
              </a:rPr>
              <a:t>塔吊：一道附着</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2#/3#</a:t>
            </a:r>
            <a:r>
              <a:rPr lang="zh-CN" altLang="en-US" sz="2800" b="1" kern="100" dirty="0" smtClean="0">
                <a:solidFill>
                  <a:srgbClr val="FF0000"/>
                </a:solidFill>
                <a:latin typeface="Calibri" panose="020F0502020204030204" pitchFamily="34" charset="0"/>
                <a:cs typeface="Times New Roman" panose="02020603050405020304" pitchFamily="18" charset="0"/>
              </a:rPr>
              <a:t>塔吊：二道附着</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4#</a:t>
            </a:r>
            <a:r>
              <a:rPr lang="zh-CN" altLang="en-US" sz="2800" b="1" kern="100" dirty="0" smtClean="0">
                <a:solidFill>
                  <a:srgbClr val="FF0000"/>
                </a:solidFill>
                <a:latin typeface="Calibri" panose="020F0502020204030204" pitchFamily="34" charset="0"/>
                <a:cs typeface="Times New Roman" panose="02020603050405020304" pitchFamily="18" charset="0"/>
              </a:rPr>
              <a:t>塔吊</a:t>
            </a:r>
            <a:r>
              <a:rPr lang="en-US" altLang="zh-CN" sz="2800" b="1" kern="100" dirty="0" smtClean="0">
                <a:solidFill>
                  <a:srgbClr val="FF0000"/>
                </a:solidFill>
                <a:latin typeface="Calibri" panose="020F0502020204030204" pitchFamily="34" charset="0"/>
                <a:cs typeface="Times New Roman" panose="02020603050405020304" pitchFamily="18" charset="0"/>
              </a:rPr>
              <a:t>:</a:t>
            </a:r>
            <a:r>
              <a:rPr lang="zh-CN" altLang="en-US" sz="2800" b="1" kern="100" dirty="0" smtClean="0">
                <a:solidFill>
                  <a:srgbClr val="FF0000"/>
                </a:solidFill>
                <a:latin typeface="Calibri" panose="020F0502020204030204" pitchFamily="34" charset="0"/>
                <a:cs typeface="Times New Roman" panose="02020603050405020304" pitchFamily="18" charset="0"/>
              </a:rPr>
              <a:t>一道附着</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5#</a:t>
            </a:r>
            <a:r>
              <a:rPr lang="zh-CN" altLang="en-US" sz="2800" b="1" kern="100" dirty="0" smtClean="0">
                <a:solidFill>
                  <a:srgbClr val="FF0000"/>
                </a:solidFill>
                <a:latin typeface="Calibri" panose="020F0502020204030204" pitchFamily="34" charset="0"/>
                <a:cs typeface="Times New Roman" panose="02020603050405020304" pitchFamily="18" charset="0"/>
              </a:rPr>
              <a:t>塔吊：独立高度</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
        <p:nvSpPr>
          <p:cNvPr id="5" name="文本框 4"/>
          <p:cNvSpPr txBox="1"/>
          <p:nvPr/>
        </p:nvSpPr>
        <p:spPr>
          <a:xfrm>
            <a:off x="182769" y="273188"/>
            <a:ext cx="2046913" cy="646331"/>
          </a:xfrm>
          <a:prstGeom prst="rect">
            <a:avLst/>
          </a:prstGeom>
          <a:noFill/>
        </p:spPr>
        <p:txBody>
          <a:bodyPr wrap="square" rtlCol="0">
            <a:spAutoFit/>
          </a:bodyPr>
          <a:lstStyle/>
          <a:p>
            <a:r>
              <a:rPr lang="zh-CN" altLang="en-US" sz="3600" dirty="0" smtClean="0"/>
              <a:t>塔吊附着</a:t>
            </a:r>
            <a:endParaRPr lang="zh-CN" altLang="zh-CN" sz="3600" dirty="0"/>
          </a:p>
        </p:txBody>
      </p:sp>
    </p:spTree>
    <p:extLst>
      <p:ext uri="{BB962C8B-B14F-4D97-AF65-F5344CB8AC3E}">
        <p14:creationId xmlns:p14="http://schemas.microsoft.com/office/powerpoint/2010/main" val="1762595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28" y="273188"/>
            <a:ext cx="2046913" cy="646331"/>
          </a:xfrm>
          <a:prstGeom prst="rect">
            <a:avLst/>
          </a:prstGeom>
          <a:noFill/>
        </p:spPr>
        <p:txBody>
          <a:bodyPr wrap="square" rtlCol="0">
            <a:spAutoFit/>
          </a:bodyPr>
          <a:lstStyle/>
          <a:p>
            <a:r>
              <a:rPr lang="zh-CN" altLang="en-US" sz="3600" dirty="0" smtClean="0"/>
              <a:t>施工电梯</a:t>
            </a:r>
            <a:endParaRPr lang="zh-CN" altLang="zh-CN" sz="3600" dirty="0"/>
          </a:p>
        </p:txBody>
      </p:sp>
      <p:pic>
        <p:nvPicPr>
          <p:cNvPr id="3" name="图片 2"/>
          <p:cNvPicPr>
            <a:picLocks noChangeAspect="1"/>
          </p:cNvPicPr>
          <p:nvPr/>
        </p:nvPicPr>
        <p:blipFill>
          <a:blip r:embed="rId2"/>
          <a:stretch>
            <a:fillRect/>
          </a:stretch>
        </p:blipFill>
        <p:spPr>
          <a:xfrm>
            <a:off x="5290316" y="-19875"/>
            <a:ext cx="5482788" cy="6877875"/>
          </a:xfrm>
          <a:prstGeom prst="rect">
            <a:avLst/>
          </a:prstGeom>
        </p:spPr>
      </p:pic>
      <p:sp>
        <p:nvSpPr>
          <p:cNvPr id="4" name="矩形 3"/>
          <p:cNvSpPr/>
          <p:nvPr/>
        </p:nvSpPr>
        <p:spPr>
          <a:xfrm>
            <a:off x="329915" y="1529119"/>
            <a:ext cx="5660981" cy="1384995"/>
          </a:xfrm>
          <a:prstGeom prst="rect">
            <a:avLst/>
          </a:prstGeom>
        </p:spPr>
        <p:txBody>
          <a:bodyPr wrap="square">
            <a:spAutoFit/>
          </a:bodyPr>
          <a:lstStyle/>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2#</a:t>
            </a:r>
            <a:r>
              <a:rPr lang="zh-CN" altLang="en-US" sz="2800" b="1" kern="100" dirty="0" smtClean="0">
                <a:solidFill>
                  <a:srgbClr val="FF0000"/>
                </a:solidFill>
                <a:latin typeface="Calibri" panose="020F0502020204030204" pitchFamily="34" charset="0"/>
                <a:cs typeface="Times New Roman" panose="02020603050405020304" pitchFamily="18" charset="0"/>
              </a:rPr>
              <a:t>、</a:t>
            </a:r>
            <a:r>
              <a:rPr lang="en-US" altLang="zh-CN" sz="2800" b="1" kern="100" dirty="0" smtClean="0">
                <a:solidFill>
                  <a:srgbClr val="FF0000"/>
                </a:solidFill>
                <a:latin typeface="Calibri" panose="020F0502020204030204" pitchFamily="34" charset="0"/>
                <a:cs typeface="Times New Roman" panose="02020603050405020304" pitchFamily="18" charset="0"/>
              </a:rPr>
              <a:t>7#</a:t>
            </a:r>
            <a:r>
              <a:rPr lang="zh-CN" altLang="en-US" sz="2800" b="1" kern="100" dirty="0" smtClean="0">
                <a:solidFill>
                  <a:srgbClr val="FF0000"/>
                </a:solidFill>
                <a:latin typeface="Calibri" panose="020F0502020204030204" pitchFamily="34" charset="0"/>
                <a:cs typeface="Times New Roman" panose="02020603050405020304" pitchFamily="18" charset="0"/>
              </a:rPr>
              <a:t>、</a:t>
            </a:r>
            <a:r>
              <a:rPr lang="en-US" altLang="zh-CN" sz="2800" b="1" kern="100" dirty="0" smtClean="0">
                <a:solidFill>
                  <a:srgbClr val="FF0000"/>
                </a:solidFill>
                <a:latin typeface="Calibri" panose="020F0502020204030204" pitchFamily="34" charset="0"/>
                <a:cs typeface="Times New Roman" panose="02020603050405020304" pitchFamily="18" charset="0"/>
              </a:rPr>
              <a:t>8#</a:t>
            </a:r>
            <a:r>
              <a:rPr lang="zh-CN" altLang="en-US" sz="2800" b="1" kern="100" dirty="0" smtClean="0">
                <a:solidFill>
                  <a:srgbClr val="FF0000"/>
                </a:solidFill>
                <a:latin typeface="Calibri" panose="020F0502020204030204" pitchFamily="34" charset="0"/>
                <a:cs typeface="Times New Roman" panose="02020603050405020304" pitchFamily="18" charset="0"/>
              </a:rPr>
              <a:t>楼：六道附着</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en-US" altLang="zh-CN" sz="2800" b="1" kern="100" dirty="0" smtClean="0">
                <a:solidFill>
                  <a:srgbClr val="FF0000"/>
                </a:solidFill>
                <a:latin typeface="Calibri" panose="020F0502020204030204" pitchFamily="34" charset="0"/>
                <a:cs typeface="Times New Roman" panose="02020603050405020304" pitchFamily="18" charset="0"/>
              </a:rPr>
              <a:t>3#</a:t>
            </a:r>
            <a:r>
              <a:rPr lang="zh-CN" altLang="en-US" sz="2800" b="1" kern="100" dirty="0" smtClean="0">
                <a:solidFill>
                  <a:srgbClr val="FF0000"/>
                </a:solidFill>
                <a:latin typeface="Calibri" panose="020F0502020204030204" pitchFamily="34" charset="0"/>
                <a:cs typeface="Times New Roman" panose="02020603050405020304" pitchFamily="18" charset="0"/>
              </a:rPr>
              <a:t>、</a:t>
            </a:r>
            <a:r>
              <a:rPr lang="en-US" altLang="zh-CN" sz="2800" b="1" kern="100" dirty="0" smtClean="0">
                <a:solidFill>
                  <a:srgbClr val="FF0000"/>
                </a:solidFill>
                <a:latin typeface="Calibri" panose="020F0502020204030204" pitchFamily="34" charset="0"/>
                <a:cs typeface="Times New Roman" panose="02020603050405020304" pitchFamily="18" charset="0"/>
              </a:rPr>
              <a:t>4#</a:t>
            </a:r>
            <a:r>
              <a:rPr lang="zh-CN" altLang="en-US" sz="2800" b="1" kern="100" dirty="0" smtClean="0">
                <a:solidFill>
                  <a:srgbClr val="FF0000"/>
                </a:solidFill>
                <a:latin typeface="Calibri" panose="020F0502020204030204" pitchFamily="34" charset="0"/>
                <a:cs typeface="Times New Roman" panose="02020603050405020304" pitchFamily="18" charset="0"/>
              </a:rPr>
              <a:t>、</a:t>
            </a:r>
            <a:r>
              <a:rPr lang="en-US" altLang="zh-CN" sz="2800" b="1" kern="100" dirty="0" smtClean="0">
                <a:solidFill>
                  <a:srgbClr val="FF0000"/>
                </a:solidFill>
                <a:latin typeface="Calibri" panose="020F0502020204030204" pitchFamily="34" charset="0"/>
                <a:cs typeface="Times New Roman" panose="02020603050405020304" pitchFamily="18" charset="0"/>
              </a:rPr>
              <a:t>5#</a:t>
            </a:r>
            <a:r>
              <a:rPr lang="zh-CN" altLang="en-US" sz="2800" b="1" kern="100" dirty="0" smtClean="0">
                <a:solidFill>
                  <a:srgbClr val="FF0000"/>
                </a:solidFill>
                <a:latin typeface="Calibri" panose="020F0502020204030204" pitchFamily="34" charset="0"/>
                <a:cs typeface="Times New Roman" panose="02020603050405020304" pitchFamily="18" charset="0"/>
              </a:rPr>
              <a:t>、</a:t>
            </a:r>
            <a:r>
              <a:rPr lang="en-US" altLang="zh-CN" sz="2800" b="1" kern="100" dirty="0" smtClean="0">
                <a:solidFill>
                  <a:srgbClr val="FF0000"/>
                </a:solidFill>
                <a:latin typeface="Calibri" panose="020F0502020204030204" pitchFamily="34" charset="0"/>
                <a:cs typeface="Times New Roman" panose="02020603050405020304" pitchFamily="18" charset="0"/>
              </a:rPr>
              <a:t>6#</a:t>
            </a:r>
            <a:r>
              <a:rPr lang="zh-CN" altLang="en-US" sz="2800" b="1" kern="100" dirty="0" smtClean="0">
                <a:solidFill>
                  <a:srgbClr val="FF0000"/>
                </a:solidFill>
                <a:latin typeface="Calibri" panose="020F0502020204030204" pitchFamily="34" charset="0"/>
                <a:cs typeface="Times New Roman" panose="02020603050405020304" pitchFamily="18" charset="0"/>
              </a:rPr>
              <a:t>楼：五道附着</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
        <p:nvSpPr>
          <p:cNvPr id="5" name="矩形 4"/>
          <p:cNvSpPr/>
          <p:nvPr/>
        </p:nvSpPr>
        <p:spPr>
          <a:xfrm>
            <a:off x="329914" y="3078113"/>
            <a:ext cx="5660981" cy="2031325"/>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距离基础平面以上</a:t>
            </a:r>
            <a:r>
              <a:rPr lang="en-US" altLang="zh-CN" sz="2800" b="1" kern="100" dirty="0" smtClean="0">
                <a:solidFill>
                  <a:srgbClr val="FF0000"/>
                </a:solidFill>
                <a:latin typeface="Calibri" panose="020F0502020204030204" pitchFamily="34" charset="0"/>
                <a:cs typeface="Times New Roman" panose="02020603050405020304" pitchFamily="18" charset="0"/>
              </a:rPr>
              <a:t>6</a:t>
            </a:r>
            <a:r>
              <a:rPr lang="zh-CN" altLang="en-US" sz="2800" b="1" kern="100" dirty="0" smtClean="0">
                <a:solidFill>
                  <a:srgbClr val="FF0000"/>
                </a:solidFill>
                <a:latin typeface="Calibri" panose="020F0502020204030204" pitchFamily="34" charset="0"/>
                <a:cs typeface="Times New Roman" panose="02020603050405020304" pitchFamily="18" charset="0"/>
              </a:rPr>
              <a:t>米第一道；</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每隔</a:t>
            </a:r>
            <a:r>
              <a:rPr lang="en-US" altLang="zh-CN" sz="2800" b="1" kern="100" dirty="0" smtClean="0">
                <a:solidFill>
                  <a:srgbClr val="FF0000"/>
                </a:solidFill>
                <a:latin typeface="Calibri" panose="020F0502020204030204" pitchFamily="34" charset="0"/>
                <a:cs typeface="Times New Roman" panose="02020603050405020304" pitchFamily="18" charset="0"/>
              </a:rPr>
              <a:t>7.54</a:t>
            </a:r>
            <a:r>
              <a:rPr lang="zh-CN" altLang="en-US" sz="2800" b="1" kern="100" dirty="0" smtClean="0">
                <a:solidFill>
                  <a:srgbClr val="FF0000"/>
                </a:solidFill>
                <a:latin typeface="Calibri" panose="020F0502020204030204" pitchFamily="34" charset="0"/>
                <a:cs typeface="Times New Roman" panose="02020603050405020304" pitchFamily="18" charset="0"/>
              </a:rPr>
              <a:t>米一道；</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a:solidFill>
                  <a:srgbClr val="FF0000"/>
                </a:solidFill>
                <a:latin typeface="Calibri" panose="020F0502020204030204" pitchFamily="34" charset="0"/>
                <a:cs typeface="Times New Roman" panose="02020603050405020304" pitchFamily="18" charset="0"/>
              </a:rPr>
              <a:t>自由</a:t>
            </a:r>
            <a:r>
              <a:rPr lang="zh-CN" altLang="en-US" sz="2800" b="1" kern="100" dirty="0" smtClean="0">
                <a:solidFill>
                  <a:srgbClr val="FF0000"/>
                </a:solidFill>
                <a:latin typeface="Calibri" panose="020F0502020204030204" pitchFamily="34" charset="0"/>
                <a:cs typeface="Times New Roman" panose="02020603050405020304" pitchFamily="18" charset="0"/>
              </a:rPr>
              <a:t>高度不超过</a:t>
            </a:r>
            <a:r>
              <a:rPr lang="en-US" altLang="zh-CN" sz="2800" b="1" kern="100" dirty="0" smtClean="0">
                <a:solidFill>
                  <a:srgbClr val="FF0000"/>
                </a:solidFill>
                <a:latin typeface="Calibri" panose="020F0502020204030204" pitchFamily="34" charset="0"/>
                <a:cs typeface="Times New Roman" panose="02020603050405020304" pitchFamily="18" charset="0"/>
              </a:rPr>
              <a:t>7.5</a:t>
            </a:r>
            <a:r>
              <a:rPr lang="zh-CN" altLang="en-US" sz="2800" b="1" kern="100" dirty="0" smtClean="0">
                <a:solidFill>
                  <a:srgbClr val="FF0000"/>
                </a:solidFill>
                <a:latin typeface="Calibri" panose="020F0502020204030204" pitchFamily="34" charset="0"/>
                <a:cs typeface="Times New Roman" panose="02020603050405020304" pitchFamily="18" charset="0"/>
              </a:rPr>
              <a:t>米。</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1004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28" y="273188"/>
            <a:ext cx="2046913" cy="646331"/>
          </a:xfrm>
          <a:prstGeom prst="rect">
            <a:avLst/>
          </a:prstGeom>
          <a:noFill/>
        </p:spPr>
        <p:txBody>
          <a:bodyPr wrap="square" rtlCol="0">
            <a:spAutoFit/>
          </a:bodyPr>
          <a:lstStyle/>
          <a:p>
            <a:r>
              <a:rPr lang="zh-CN" altLang="en-US" sz="3600" dirty="0" smtClean="0"/>
              <a:t>模板配置</a:t>
            </a:r>
            <a:endParaRPr lang="zh-CN" altLang="zh-CN" sz="3600" dirty="0"/>
          </a:p>
        </p:txBody>
      </p:sp>
      <p:sp>
        <p:nvSpPr>
          <p:cNvPr id="3" name="矩形 2"/>
          <p:cNvSpPr/>
          <p:nvPr/>
        </p:nvSpPr>
        <p:spPr>
          <a:xfrm>
            <a:off x="569750" y="1021822"/>
            <a:ext cx="9216801" cy="2677656"/>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每栋楼预备：</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竖向模板：两层黑模板；</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水平模板：四层红色胶合板。（考虑冬季施工）</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其他因素：根据现场进度适当调整。</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34276484"/>
              </p:ext>
            </p:extLst>
          </p:nvPr>
        </p:nvGraphicFramePr>
        <p:xfrm>
          <a:off x="569750" y="3720091"/>
          <a:ext cx="10716741" cy="2920295"/>
        </p:xfrm>
        <a:graphic>
          <a:graphicData uri="http://schemas.openxmlformats.org/drawingml/2006/table">
            <a:tbl>
              <a:tblPr>
                <a:tableStyleId>{5C22544A-7EE6-4342-B048-85BDC9FD1C3A}</a:tableStyleId>
              </a:tblPr>
              <a:tblGrid>
                <a:gridCol w="1521086"/>
                <a:gridCol w="1313665"/>
                <a:gridCol w="1313665"/>
                <a:gridCol w="1313665"/>
                <a:gridCol w="1313665"/>
                <a:gridCol w="1313665"/>
                <a:gridCol w="1313665"/>
                <a:gridCol w="1313665"/>
              </a:tblGrid>
              <a:tr h="584059">
                <a:tc>
                  <a:txBody>
                    <a:bodyPr/>
                    <a:lstStyle/>
                    <a:p>
                      <a:pPr algn="ctr" fontAlgn="ctr"/>
                      <a:r>
                        <a:rPr lang="zh-CN" altLang="en-US" sz="1800" b="1" u="none" strike="noStrike" dirty="0">
                          <a:effectLst/>
                        </a:rPr>
                        <a:t>楼栋</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2#</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3#</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4#</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5#</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7#</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584059">
                <a:tc>
                  <a:txBody>
                    <a:bodyPr/>
                    <a:lstStyle/>
                    <a:p>
                      <a:pPr algn="ctr" fontAlgn="ctr"/>
                      <a:r>
                        <a:rPr lang="zh-CN" altLang="en-US" sz="1800" b="1" u="none" strike="noStrike" dirty="0">
                          <a:effectLst/>
                        </a:rPr>
                        <a:t>标准层面积</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610.95</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610.95</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471.53</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471.53</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610.95</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610.95</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959.86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584059">
                <a:tc>
                  <a:txBody>
                    <a:bodyPr/>
                    <a:lstStyle/>
                    <a:p>
                      <a:pPr algn="ctr" fontAlgn="ctr"/>
                      <a:r>
                        <a:rPr lang="zh-CN" altLang="en-US" sz="1800" b="1" u="none" strike="noStrike">
                          <a:effectLst/>
                        </a:rPr>
                        <a:t>模板面积</a:t>
                      </a:r>
                      <a:endParaRPr lang="zh-CN" alt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1710.66</a:t>
                      </a:r>
                      <a:endParaRPr lang="en-US" altLang="zh-CN"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1710.66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1320.284</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1320.284</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1710.66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1710.66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2687.608</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584059">
                <a:tc>
                  <a:txBody>
                    <a:bodyPr/>
                    <a:lstStyle/>
                    <a:p>
                      <a:pPr algn="ctr" fontAlgn="ctr"/>
                      <a:r>
                        <a:rPr lang="zh-CN" altLang="en-US" sz="1800" b="1" u="none" strike="noStrike">
                          <a:effectLst/>
                        </a:rPr>
                        <a:t>水平模板</a:t>
                      </a:r>
                      <a:endParaRPr lang="zh-CN" altLang="en-US"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850.66</a:t>
                      </a:r>
                      <a:endParaRPr lang="en-US" altLang="zh-CN"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850.66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737.284</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737.284</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850.66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850.66</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968.608</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584059">
                <a:tc>
                  <a:txBody>
                    <a:bodyPr/>
                    <a:lstStyle/>
                    <a:p>
                      <a:pPr algn="ctr" fontAlgn="ctr"/>
                      <a:r>
                        <a:rPr lang="zh-CN" altLang="en-US" sz="1800" b="1" u="none" strike="noStrike" dirty="0">
                          <a:effectLst/>
                        </a:rPr>
                        <a:t>竖向构件</a:t>
                      </a: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860</a:t>
                      </a:r>
                      <a:endParaRPr lang="en-US" altLang="zh-CN"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860</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583</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583</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860</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a:effectLst/>
                        </a:rPr>
                        <a:t>860</a:t>
                      </a:r>
                      <a:endParaRPr lang="en-US" altLang="zh-CN" sz="18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b="1" u="none" strike="noStrike" dirty="0">
                          <a:effectLst/>
                        </a:rPr>
                        <a:t>1719</a:t>
                      </a:r>
                      <a:endParaRPr lang="en-US" altLang="zh-CN" sz="18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1331612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28" y="273188"/>
            <a:ext cx="3401542" cy="646331"/>
          </a:xfrm>
          <a:prstGeom prst="rect">
            <a:avLst/>
          </a:prstGeom>
          <a:noFill/>
        </p:spPr>
        <p:txBody>
          <a:bodyPr wrap="square" rtlCol="0">
            <a:spAutoFit/>
          </a:bodyPr>
          <a:lstStyle/>
          <a:p>
            <a:r>
              <a:rPr lang="zh-CN" altLang="en-US" sz="3600" dirty="0" smtClean="0"/>
              <a:t>保温部位</a:t>
            </a:r>
            <a:r>
              <a:rPr lang="en-US" altLang="zh-CN" sz="3600" dirty="0" smtClean="0"/>
              <a:t>-</a:t>
            </a:r>
            <a:r>
              <a:rPr lang="zh-CN" altLang="en-US" sz="3600" dirty="0" smtClean="0"/>
              <a:t>楼面</a:t>
            </a:r>
            <a:endParaRPr lang="zh-CN" altLang="zh-CN" sz="3600" dirty="0"/>
          </a:p>
        </p:txBody>
      </p:sp>
      <p:pic>
        <p:nvPicPr>
          <p:cNvPr id="5" name="图片 4"/>
          <p:cNvPicPr>
            <a:picLocks noChangeAspect="1"/>
          </p:cNvPicPr>
          <p:nvPr/>
        </p:nvPicPr>
        <p:blipFill>
          <a:blip r:embed="rId2"/>
          <a:stretch>
            <a:fillRect/>
          </a:stretch>
        </p:blipFill>
        <p:spPr>
          <a:xfrm>
            <a:off x="6294335" y="0"/>
            <a:ext cx="5897665" cy="3116880"/>
          </a:xfrm>
          <a:prstGeom prst="rect">
            <a:avLst/>
          </a:prstGeom>
        </p:spPr>
      </p:pic>
      <p:sp>
        <p:nvSpPr>
          <p:cNvPr id="6" name="矩形 5"/>
          <p:cNvSpPr/>
          <p:nvPr/>
        </p:nvSpPr>
        <p:spPr>
          <a:xfrm>
            <a:off x="437007" y="1085555"/>
            <a:ext cx="5660981" cy="2031325"/>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高层住宅：户内厅、室。</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（地砖及水泥砂浆结合层做法用户自理）</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6294335" y="3416356"/>
            <a:ext cx="5897665" cy="3013295"/>
          </a:xfrm>
          <a:prstGeom prst="rect">
            <a:avLst/>
          </a:prstGeom>
        </p:spPr>
      </p:pic>
      <p:sp>
        <p:nvSpPr>
          <p:cNvPr id="8" name="矩形 7"/>
          <p:cNvSpPr/>
          <p:nvPr/>
        </p:nvSpPr>
        <p:spPr>
          <a:xfrm>
            <a:off x="437007" y="4162387"/>
            <a:ext cx="5660981" cy="2031325"/>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高层住宅：厨房、卫生间。</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（地砖及水泥砂浆结合层做法用户自理）</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7729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28" y="273188"/>
            <a:ext cx="3401542" cy="646331"/>
          </a:xfrm>
          <a:prstGeom prst="rect">
            <a:avLst/>
          </a:prstGeom>
          <a:noFill/>
        </p:spPr>
        <p:txBody>
          <a:bodyPr wrap="square" rtlCol="0">
            <a:spAutoFit/>
          </a:bodyPr>
          <a:lstStyle/>
          <a:p>
            <a:r>
              <a:rPr lang="zh-CN" altLang="en-US" sz="3600" dirty="0" smtClean="0"/>
              <a:t>保温部位</a:t>
            </a:r>
            <a:r>
              <a:rPr lang="en-US" altLang="zh-CN" sz="3600" dirty="0" smtClean="0"/>
              <a:t>-</a:t>
            </a:r>
            <a:r>
              <a:rPr lang="zh-CN" altLang="en-US" sz="3600" dirty="0" smtClean="0"/>
              <a:t>外墙</a:t>
            </a:r>
            <a:endParaRPr lang="zh-CN" altLang="zh-CN" sz="3600" dirty="0"/>
          </a:p>
        </p:txBody>
      </p:sp>
      <p:sp>
        <p:nvSpPr>
          <p:cNvPr id="6" name="矩形 5"/>
          <p:cNvSpPr/>
          <p:nvPr/>
        </p:nvSpPr>
        <p:spPr>
          <a:xfrm>
            <a:off x="437007" y="1085555"/>
            <a:ext cx="5660981" cy="1384995"/>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住宅外墙</a:t>
            </a:r>
            <a:r>
              <a:rPr lang="zh-CN" altLang="en-US" sz="2800" b="1" kern="100" dirty="0" smtClean="0">
                <a:solidFill>
                  <a:srgbClr val="FF0000"/>
                </a:solidFill>
                <a:latin typeface="Calibri" panose="020F0502020204030204" pitchFamily="34" charset="0"/>
                <a:cs typeface="Times New Roman" panose="02020603050405020304" pitchFamily="18" charset="0"/>
              </a:rPr>
              <a:t>：剪力墙、梁、柱，架空层外墙。</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
        <p:nvSpPr>
          <p:cNvPr id="8" name="矩形 7"/>
          <p:cNvSpPr/>
          <p:nvPr/>
        </p:nvSpPr>
        <p:spPr>
          <a:xfrm>
            <a:off x="437007" y="2659899"/>
            <a:ext cx="5660981" cy="1384995"/>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商业、社区配套外墙（剪力墙、梁、柱，消防控制室）</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294334" y="1"/>
            <a:ext cx="5897665" cy="2224216"/>
          </a:xfrm>
          <a:prstGeom prst="rect">
            <a:avLst/>
          </a:prstGeom>
        </p:spPr>
      </p:pic>
      <p:pic>
        <p:nvPicPr>
          <p:cNvPr id="4" name="图片 3"/>
          <p:cNvPicPr>
            <a:picLocks noChangeAspect="1"/>
          </p:cNvPicPr>
          <p:nvPr/>
        </p:nvPicPr>
        <p:blipFill>
          <a:blip r:embed="rId3"/>
          <a:stretch>
            <a:fillRect/>
          </a:stretch>
        </p:blipFill>
        <p:spPr>
          <a:xfrm>
            <a:off x="6294334" y="2281078"/>
            <a:ext cx="5888953" cy="2142639"/>
          </a:xfrm>
          <a:prstGeom prst="rect">
            <a:avLst/>
          </a:prstGeom>
        </p:spPr>
      </p:pic>
      <p:pic>
        <p:nvPicPr>
          <p:cNvPr id="10" name="图片 9"/>
          <p:cNvPicPr>
            <a:picLocks noChangeAspect="1"/>
          </p:cNvPicPr>
          <p:nvPr/>
        </p:nvPicPr>
        <p:blipFill>
          <a:blip r:embed="rId4"/>
          <a:stretch>
            <a:fillRect/>
          </a:stretch>
        </p:blipFill>
        <p:spPr>
          <a:xfrm>
            <a:off x="6294334" y="4497859"/>
            <a:ext cx="5897667" cy="2339546"/>
          </a:xfrm>
          <a:prstGeom prst="rect">
            <a:avLst/>
          </a:prstGeom>
        </p:spPr>
      </p:pic>
      <p:sp>
        <p:nvSpPr>
          <p:cNvPr id="11" name="矩形 10"/>
          <p:cNvSpPr/>
          <p:nvPr/>
        </p:nvSpPr>
        <p:spPr>
          <a:xfrm>
            <a:off x="437006" y="5101962"/>
            <a:ext cx="5660981" cy="738664"/>
          </a:xfrm>
          <a:prstGeom prst="rect">
            <a:avLst/>
          </a:prstGeom>
        </p:spPr>
        <p:txBody>
          <a:bodyPr wrap="square">
            <a:spAutoFit/>
          </a:bodyPr>
          <a:lstStyle/>
          <a:p>
            <a:pPr>
              <a:lnSpc>
                <a:spcPct val="150000"/>
              </a:lnSpc>
            </a:pPr>
            <a:r>
              <a:rPr lang="zh-CN" altLang="en-US" sz="2800" b="1" kern="100" dirty="0" smtClean="0">
                <a:solidFill>
                  <a:srgbClr val="FF0000"/>
                </a:solidFill>
                <a:latin typeface="Calibri" panose="020F0502020204030204" pitchFamily="34" charset="0"/>
                <a:cs typeface="Times New Roman" panose="02020603050405020304" pitchFamily="18" charset="0"/>
              </a:rPr>
              <a:t>龛式空调百叶内墙体。</a:t>
            </a:r>
            <a:endParaRPr lang="en-US" altLang="zh-CN" sz="2800" b="1" kern="100" dirty="0" smtClean="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6891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8954" y="220636"/>
            <a:ext cx="2747327" cy="646331"/>
          </a:xfrm>
          <a:prstGeom prst="rect">
            <a:avLst/>
          </a:prstGeom>
          <a:noFill/>
        </p:spPr>
        <p:txBody>
          <a:bodyPr wrap="square" rtlCol="0">
            <a:spAutoFit/>
          </a:bodyPr>
          <a:lstStyle/>
          <a:p>
            <a:r>
              <a:rPr lang="zh-CN" altLang="en-US" sz="3600" b="1" dirty="0"/>
              <a:t>已</a:t>
            </a:r>
            <a:r>
              <a:rPr lang="zh-CN" altLang="en-US" sz="3600" b="1" dirty="0" smtClean="0"/>
              <a:t>收集资料</a:t>
            </a:r>
            <a:endParaRPr lang="zh-CN" altLang="zh-CN" sz="3600" b="1" dirty="0"/>
          </a:p>
        </p:txBody>
      </p:sp>
      <p:sp>
        <p:nvSpPr>
          <p:cNvPr id="5" name="矩形 4"/>
          <p:cNvSpPr/>
          <p:nvPr/>
        </p:nvSpPr>
        <p:spPr>
          <a:xfrm>
            <a:off x="556740" y="993293"/>
            <a:ext cx="6503781" cy="461665"/>
          </a:xfrm>
          <a:prstGeom prst="rect">
            <a:avLst/>
          </a:prstGeom>
        </p:spPr>
        <p:txBody>
          <a:bodyPr wrap="square">
            <a:spAutoFit/>
          </a:bodyPr>
          <a:lstStyle/>
          <a:p>
            <a:r>
              <a:rPr lang="zh-CN" altLang="en-US" sz="2400" dirty="0" smtClean="0"/>
              <a:t>至</a:t>
            </a:r>
            <a:r>
              <a:rPr lang="en-US" altLang="zh-CN" sz="2400" dirty="0" smtClean="0"/>
              <a:t>2019</a:t>
            </a:r>
            <a:r>
              <a:rPr lang="zh-CN" altLang="en-US" sz="2400" dirty="0" smtClean="0"/>
              <a:t>年</a:t>
            </a:r>
            <a:r>
              <a:rPr lang="en-US" altLang="zh-CN" sz="2400" dirty="0" smtClean="0"/>
              <a:t>8</a:t>
            </a:r>
            <a:r>
              <a:rPr lang="zh-CN" altLang="en-US" sz="2400" dirty="0" smtClean="0"/>
              <a:t>月</a:t>
            </a:r>
            <a:r>
              <a:rPr lang="en-US" altLang="zh-CN" sz="2400" dirty="0" smtClean="0"/>
              <a:t>5</a:t>
            </a:r>
            <a:r>
              <a:rPr lang="zh-CN" altLang="en-US" sz="2400" dirty="0" smtClean="0"/>
              <a:t>日前收到的招标资料整理：</a:t>
            </a:r>
            <a:endParaRPr lang="zh-CN"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2418082798"/>
              </p:ext>
            </p:extLst>
          </p:nvPr>
        </p:nvGraphicFramePr>
        <p:xfrm>
          <a:off x="556740" y="1581284"/>
          <a:ext cx="10622007" cy="4508550"/>
        </p:xfrm>
        <a:graphic>
          <a:graphicData uri="http://schemas.openxmlformats.org/drawingml/2006/table">
            <a:tbl>
              <a:tblPr>
                <a:tableStyleId>{5C22544A-7EE6-4342-B048-85BDC9FD1C3A}</a:tableStyleId>
              </a:tblPr>
              <a:tblGrid>
                <a:gridCol w="6201287"/>
                <a:gridCol w="1995464"/>
                <a:gridCol w="2425256"/>
              </a:tblGrid>
              <a:tr h="445705">
                <a:tc>
                  <a:txBody>
                    <a:bodyPr/>
                    <a:lstStyle/>
                    <a:p>
                      <a:pPr algn="ctr" fontAlgn="b"/>
                      <a:r>
                        <a:rPr lang="zh-CN" altLang="en-US" sz="1600" b="1" u="none" strike="noStrike" dirty="0">
                          <a:effectLst/>
                        </a:rPr>
                        <a:t>文件名称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600" b="1" u="none" strike="noStrike">
                          <a:effectLst/>
                        </a:rPr>
                        <a:t>接收时间</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600" b="1" u="none" strike="noStrike">
                          <a:effectLst/>
                        </a:rPr>
                        <a:t>备注</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招标文件</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i="0" u="none" strike="noStrike" dirty="0" smtClean="0">
                          <a:solidFill>
                            <a:srgbClr val="000000"/>
                          </a:solidFill>
                          <a:effectLst/>
                          <a:latin typeface="宋体" panose="02010600030101010101" pitchFamily="2" charset="-122"/>
                          <a:ea typeface="宋体" panose="02010600030101010101" pitchFamily="2" charset="-122"/>
                        </a:rPr>
                        <a:t>2019-7-18</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雍景</a:t>
                      </a:r>
                      <a:r>
                        <a:rPr lang="en-US" altLang="zh-CN" sz="1600" b="1" u="none" strike="noStrike" dirty="0">
                          <a:effectLst/>
                        </a:rPr>
                        <a:t>·</a:t>
                      </a:r>
                      <a:r>
                        <a:rPr lang="zh-CN" altLang="en-US" sz="1600" b="1" u="none" strike="noStrike" dirty="0">
                          <a:effectLst/>
                        </a:rPr>
                        <a:t>上河城项目（一期）二标段施工</a:t>
                      </a:r>
                      <a:r>
                        <a:rPr lang="en-US" altLang="zh-CN" sz="1600" b="1" u="none" strike="noStrike" dirty="0">
                          <a:effectLst/>
                        </a:rPr>
                        <a:t>-</a:t>
                      </a:r>
                      <a:r>
                        <a:rPr lang="zh-CN" altLang="en-US" sz="1600" b="1" u="none" strike="noStrike" dirty="0">
                          <a:effectLst/>
                        </a:rPr>
                        <a:t>清单</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2019-7-18</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雍景上河城项目一期二标段施工招标文件</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2019-7-18</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雍景</a:t>
                      </a:r>
                      <a:r>
                        <a:rPr lang="en-US" altLang="zh-CN" sz="1600" b="1" u="none" strike="noStrike" dirty="0">
                          <a:effectLst/>
                        </a:rPr>
                        <a:t>·</a:t>
                      </a:r>
                      <a:r>
                        <a:rPr lang="zh-CN" altLang="en-US" sz="1600" b="1" u="none" strike="noStrike" dirty="0">
                          <a:effectLst/>
                        </a:rPr>
                        <a:t>上河城项目一期（二标段）合并地块</a:t>
                      </a:r>
                      <a:r>
                        <a:rPr lang="en-US" altLang="zh-CN" sz="1600" b="1" u="none" strike="noStrike" dirty="0">
                          <a:effectLst/>
                        </a:rPr>
                        <a:t>--</a:t>
                      </a:r>
                      <a:r>
                        <a:rPr lang="zh-CN" altLang="en-US" sz="1600" b="1" u="none" strike="noStrike" dirty="0">
                          <a:effectLst/>
                        </a:rPr>
                        <a:t>清单说明</a:t>
                      </a:r>
                      <a:r>
                        <a:rPr lang="en-US" altLang="zh-CN" sz="1600" b="1" u="none" strike="noStrike" dirty="0">
                          <a:effectLst/>
                        </a:rPr>
                        <a:t>2019.6.10ZHUTAO</a:t>
                      </a:r>
                      <a:endParaRPr lang="en-US" altLang="zh-CN"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2019-7-18</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招标图纸（电子版）</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2019-7-18</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600" b="1" u="none" strike="noStrike">
                          <a:effectLst/>
                        </a:rPr>
                        <a:t>土建、安装（共计</a:t>
                      </a:r>
                      <a:r>
                        <a:rPr lang="en-US" altLang="zh-CN" sz="1600" b="1" u="none" strike="noStrike">
                          <a:effectLst/>
                        </a:rPr>
                        <a:t>139</a:t>
                      </a:r>
                      <a:r>
                        <a:rPr lang="zh-CN" altLang="en-US" sz="1600" b="1" u="none" strike="noStrike">
                          <a:effectLst/>
                        </a:rPr>
                        <a:t>个）</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补遗文件一</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2019-7-24</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补遗文件二</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2019-7-26</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补遗文件三</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2019-7-30</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600" b="1" i="0" u="none" strike="noStrike" dirty="0" smtClean="0">
                          <a:solidFill>
                            <a:srgbClr val="000000"/>
                          </a:solidFill>
                          <a:effectLst/>
                          <a:latin typeface="宋体" panose="02010600030101010101" pitchFamily="2" charset="-122"/>
                          <a:ea typeface="宋体" panose="02010600030101010101" pitchFamily="2" charset="-122"/>
                        </a:rPr>
                        <a:t>包含指导书、地勘报告</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445705">
                <a:tc>
                  <a:txBody>
                    <a:bodyPr/>
                    <a:lstStyle/>
                    <a:p>
                      <a:pPr algn="ctr" fontAlgn="b"/>
                      <a:r>
                        <a:rPr lang="zh-CN" altLang="en-US" sz="1600" b="1" u="none" strike="noStrike" dirty="0">
                          <a:effectLst/>
                        </a:rPr>
                        <a:t>补遗文件四</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altLang="zh-CN" sz="1600" b="1" u="none" strike="noStrike">
                          <a:effectLst/>
                        </a:rPr>
                        <a:t>2019-8-2</a:t>
                      </a:r>
                      <a:endParaRPr lang="en-US" altLang="zh-CN"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spTree>
    <p:extLst>
      <p:ext uri="{BB962C8B-B14F-4D97-AF65-F5344CB8AC3E}">
        <p14:creationId xmlns:p14="http://schemas.microsoft.com/office/powerpoint/2010/main" val="175918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8818179" cy="6858000"/>
          </a:xfrm>
          <a:prstGeom prst="rect">
            <a:avLst/>
          </a:prstGeom>
        </p:spPr>
      </p:pic>
      <p:pic>
        <p:nvPicPr>
          <p:cNvPr id="5" name="图片 4"/>
          <p:cNvPicPr>
            <a:picLocks noChangeAspect="1"/>
          </p:cNvPicPr>
          <p:nvPr/>
        </p:nvPicPr>
        <p:blipFill>
          <a:blip r:embed="rId3"/>
          <a:stretch>
            <a:fillRect/>
          </a:stretch>
        </p:blipFill>
        <p:spPr>
          <a:xfrm>
            <a:off x="8818179" y="0"/>
            <a:ext cx="3373821" cy="2890345"/>
          </a:xfrm>
          <a:prstGeom prst="rect">
            <a:avLst/>
          </a:prstGeom>
        </p:spPr>
      </p:pic>
      <p:pic>
        <p:nvPicPr>
          <p:cNvPr id="3" name="图片 2"/>
          <p:cNvPicPr>
            <a:picLocks noChangeAspect="1"/>
          </p:cNvPicPr>
          <p:nvPr/>
        </p:nvPicPr>
        <p:blipFill>
          <a:blip r:embed="rId4"/>
          <a:stretch>
            <a:fillRect/>
          </a:stretch>
        </p:blipFill>
        <p:spPr>
          <a:xfrm>
            <a:off x="8818180" y="4448924"/>
            <a:ext cx="3373820" cy="2409076"/>
          </a:xfrm>
          <a:prstGeom prst="rect">
            <a:avLst/>
          </a:prstGeom>
        </p:spPr>
      </p:pic>
    </p:spTree>
    <p:extLst>
      <p:ext uri="{BB962C8B-B14F-4D97-AF65-F5344CB8AC3E}">
        <p14:creationId xmlns:p14="http://schemas.microsoft.com/office/powerpoint/2010/main" val="387692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88" y="31530"/>
            <a:ext cx="2046913" cy="646331"/>
          </a:xfrm>
          <a:prstGeom prst="rect">
            <a:avLst/>
          </a:prstGeom>
          <a:noFill/>
        </p:spPr>
        <p:txBody>
          <a:bodyPr wrap="square" rtlCol="0">
            <a:spAutoFit/>
          </a:bodyPr>
          <a:lstStyle/>
          <a:p>
            <a:r>
              <a:rPr lang="zh-CN" altLang="en-US" sz="3600" b="1" dirty="0" smtClean="0"/>
              <a:t>项目简介</a:t>
            </a:r>
            <a:endParaRPr lang="zh-CN" altLang="en-US" sz="3600" b="1" dirty="0"/>
          </a:p>
        </p:txBody>
      </p:sp>
      <p:pic>
        <p:nvPicPr>
          <p:cNvPr id="2" name="图片 1"/>
          <p:cNvPicPr>
            <a:picLocks noChangeAspect="1"/>
          </p:cNvPicPr>
          <p:nvPr/>
        </p:nvPicPr>
        <p:blipFill>
          <a:blip r:embed="rId2"/>
          <a:stretch>
            <a:fillRect/>
          </a:stretch>
        </p:blipFill>
        <p:spPr>
          <a:xfrm>
            <a:off x="4727200" y="0"/>
            <a:ext cx="4458149" cy="6858000"/>
          </a:xfrm>
          <a:prstGeom prst="rect">
            <a:avLst/>
          </a:prstGeom>
        </p:spPr>
      </p:pic>
      <p:sp>
        <p:nvSpPr>
          <p:cNvPr id="19" name="线形标注 1 18"/>
          <p:cNvSpPr/>
          <p:nvPr/>
        </p:nvSpPr>
        <p:spPr>
          <a:xfrm>
            <a:off x="2050989" y="1031104"/>
            <a:ext cx="2128296" cy="877507"/>
          </a:xfrm>
          <a:prstGeom prst="borderCallout1">
            <a:avLst>
              <a:gd name="adj1" fmla="val 46283"/>
              <a:gd name="adj2" fmla="val 99900"/>
              <a:gd name="adj3" fmla="val -41186"/>
              <a:gd name="adj4" fmla="val 231318"/>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a:t>
            </a:r>
            <a:r>
              <a:rPr lang="en-US" altLang="zh-CN" b="1" dirty="0" smtClean="0">
                <a:solidFill>
                  <a:schemeClr val="tx1"/>
                </a:solidFill>
              </a:rPr>
              <a:t>#(2F)</a:t>
            </a:r>
            <a:r>
              <a:rPr lang="zh-CN" altLang="zh-CN" b="1" dirty="0" smtClean="0">
                <a:solidFill>
                  <a:schemeClr val="tx1"/>
                </a:solidFill>
              </a:rPr>
              <a:t>、</a:t>
            </a:r>
            <a:endParaRPr lang="en-US" altLang="zh-CN" b="1" dirty="0">
              <a:solidFill>
                <a:schemeClr val="tx1"/>
              </a:solidFill>
            </a:endParaRPr>
          </a:p>
          <a:p>
            <a:r>
              <a:rPr lang="en-US" altLang="zh-CN" b="1" dirty="0">
                <a:solidFill>
                  <a:schemeClr val="tx1"/>
                </a:solidFill>
              </a:rPr>
              <a:t>2#</a:t>
            </a:r>
            <a:r>
              <a:rPr lang="zh-CN" altLang="zh-CN" b="1" dirty="0">
                <a:solidFill>
                  <a:schemeClr val="tx1"/>
                </a:solidFill>
              </a:rPr>
              <a:t>、</a:t>
            </a:r>
            <a:r>
              <a:rPr lang="en-US" altLang="zh-CN" b="1" dirty="0">
                <a:solidFill>
                  <a:schemeClr val="tx1"/>
                </a:solidFill>
              </a:rPr>
              <a:t>3#</a:t>
            </a:r>
            <a:r>
              <a:rPr lang="zh-CN" altLang="zh-CN" b="1" dirty="0">
                <a:solidFill>
                  <a:schemeClr val="tx1"/>
                </a:solidFill>
              </a:rPr>
              <a:t>、</a:t>
            </a:r>
            <a:r>
              <a:rPr lang="en-US" altLang="zh-CN" b="1" dirty="0">
                <a:solidFill>
                  <a:schemeClr val="tx1"/>
                </a:solidFill>
              </a:rPr>
              <a:t>4#</a:t>
            </a:r>
            <a:r>
              <a:rPr lang="zh-CN" altLang="zh-CN" b="1" dirty="0">
                <a:solidFill>
                  <a:schemeClr val="tx1"/>
                </a:solidFill>
              </a:rPr>
              <a:t>、</a:t>
            </a:r>
            <a:r>
              <a:rPr lang="en-US" altLang="zh-CN" b="1" dirty="0">
                <a:solidFill>
                  <a:schemeClr val="tx1"/>
                </a:solidFill>
              </a:rPr>
              <a:t>5#</a:t>
            </a:r>
            <a:r>
              <a:rPr lang="zh-CN" altLang="zh-CN" b="1" dirty="0">
                <a:solidFill>
                  <a:schemeClr val="tx1"/>
                </a:solidFill>
              </a:rPr>
              <a:t>、</a:t>
            </a:r>
            <a:r>
              <a:rPr lang="en-US" altLang="zh-CN" b="1" dirty="0">
                <a:solidFill>
                  <a:schemeClr val="tx1"/>
                </a:solidFill>
              </a:rPr>
              <a:t>6#</a:t>
            </a:r>
            <a:r>
              <a:rPr lang="zh-CN" altLang="zh-CN" b="1" dirty="0">
                <a:solidFill>
                  <a:schemeClr val="tx1"/>
                </a:solidFill>
              </a:rPr>
              <a:t>、</a:t>
            </a:r>
            <a:r>
              <a:rPr lang="en-US" altLang="zh-CN" b="1" dirty="0">
                <a:solidFill>
                  <a:schemeClr val="tx1"/>
                </a:solidFill>
              </a:rPr>
              <a:t>7#</a:t>
            </a:r>
            <a:r>
              <a:rPr lang="zh-CN" altLang="en-US" b="1" dirty="0">
                <a:solidFill>
                  <a:schemeClr val="tx1"/>
                </a:solidFill>
              </a:rPr>
              <a:t>、</a:t>
            </a:r>
            <a:r>
              <a:rPr lang="en-US" altLang="zh-CN" b="1" dirty="0">
                <a:solidFill>
                  <a:schemeClr val="tx1"/>
                </a:solidFill>
              </a:rPr>
              <a:t>8#</a:t>
            </a:r>
            <a:r>
              <a:rPr lang="zh-CN" altLang="en-US" b="1" dirty="0">
                <a:solidFill>
                  <a:schemeClr val="tx1"/>
                </a:solidFill>
              </a:rPr>
              <a:t>高层</a:t>
            </a:r>
            <a:endParaRPr lang="en-US" altLang="zh-CN" b="1" dirty="0">
              <a:solidFill>
                <a:schemeClr val="tx1"/>
              </a:solidFill>
            </a:endParaRPr>
          </a:p>
        </p:txBody>
      </p:sp>
      <p:sp>
        <p:nvSpPr>
          <p:cNvPr id="20" name="流程图: 联系 19"/>
          <p:cNvSpPr/>
          <p:nvPr/>
        </p:nvSpPr>
        <p:spPr>
          <a:xfrm>
            <a:off x="6875089" y="580244"/>
            <a:ext cx="162370" cy="16237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线形标注 1 20"/>
          <p:cNvSpPr/>
          <p:nvPr/>
        </p:nvSpPr>
        <p:spPr>
          <a:xfrm>
            <a:off x="9536711" y="2402710"/>
            <a:ext cx="2230453" cy="491911"/>
          </a:xfrm>
          <a:prstGeom prst="borderCallout1">
            <a:avLst>
              <a:gd name="adj1" fmla="val 58444"/>
              <a:gd name="adj2" fmla="val 666"/>
              <a:gd name="adj3" fmla="val -36580"/>
              <a:gd name="adj4" fmla="val -45618"/>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1"/>
                </a:solidFill>
              </a:rPr>
              <a:t>9#</a:t>
            </a:r>
            <a:r>
              <a:rPr lang="zh-CN" altLang="en-US" b="1" dirty="0" smtClean="0">
                <a:solidFill>
                  <a:schemeClr val="tx1"/>
                </a:solidFill>
              </a:rPr>
              <a:t>、</a:t>
            </a:r>
            <a:r>
              <a:rPr lang="en-US" altLang="zh-CN" b="1" dirty="0" smtClean="0">
                <a:solidFill>
                  <a:schemeClr val="tx1"/>
                </a:solidFill>
              </a:rPr>
              <a:t>10#</a:t>
            </a:r>
            <a:r>
              <a:rPr lang="zh-CN" altLang="en-US" b="1" dirty="0" smtClean="0">
                <a:solidFill>
                  <a:schemeClr val="tx1"/>
                </a:solidFill>
              </a:rPr>
              <a:t>、</a:t>
            </a:r>
            <a:r>
              <a:rPr lang="en-US" altLang="zh-CN" b="1" dirty="0" smtClean="0">
                <a:solidFill>
                  <a:schemeClr val="tx1"/>
                </a:solidFill>
              </a:rPr>
              <a:t>11#</a:t>
            </a:r>
            <a:r>
              <a:rPr lang="zh-CN" altLang="en-US" b="1" dirty="0">
                <a:solidFill>
                  <a:schemeClr val="tx1"/>
                </a:solidFill>
              </a:rPr>
              <a:t>商业</a:t>
            </a:r>
          </a:p>
        </p:txBody>
      </p:sp>
      <p:sp>
        <p:nvSpPr>
          <p:cNvPr id="22" name="流程图: 联系 21"/>
          <p:cNvSpPr/>
          <p:nvPr/>
        </p:nvSpPr>
        <p:spPr>
          <a:xfrm>
            <a:off x="8447774" y="2125609"/>
            <a:ext cx="162370" cy="16237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线形标注 1 22"/>
          <p:cNvSpPr/>
          <p:nvPr/>
        </p:nvSpPr>
        <p:spPr>
          <a:xfrm>
            <a:off x="1452784" y="4138935"/>
            <a:ext cx="2726501" cy="877507"/>
          </a:xfrm>
          <a:prstGeom prst="borderCallout1">
            <a:avLst>
              <a:gd name="adj1" fmla="val 46283"/>
              <a:gd name="adj2" fmla="val 99900"/>
              <a:gd name="adj3" fmla="val 3611"/>
              <a:gd name="adj4" fmla="val 153114"/>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a:t>
            </a:r>
            <a:r>
              <a:rPr lang="en-US" altLang="zh-CN" b="1" dirty="0" smtClean="0">
                <a:solidFill>
                  <a:schemeClr val="tx1"/>
                </a:solidFill>
              </a:rPr>
              <a:t>#(2F)</a:t>
            </a:r>
            <a:r>
              <a:rPr lang="zh-CN" altLang="zh-CN" b="1" dirty="0" smtClean="0">
                <a:solidFill>
                  <a:schemeClr val="tx1"/>
                </a:solidFill>
              </a:rPr>
              <a:t>、</a:t>
            </a:r>
            <a:r>
              <a:rPr lang="en-US" altLang="zh-CN" b="1" dirty="0">
                <a:solidFill>
                  <a:schemeClr val="tx1"/>
                </a:solidFill>
              </a:rPr>
              <a:t>10#</a:t>
            </a:r>
            <a:r>
              <a:rPr lang="zh-CN" altLang="en-US" b="1" dirty="0">
                <a:solidFill>
                  <a:schemeClr val="tx1"/>
                </a:solidFill>
              </a:rPr>
              <a:t>幼儿园</a:t>
            </a:r>
          </a:p>
          <a:p>
            <a:r>
              <a:rPr lang="en-US" altLang="zh-CN" b="1" dirty="0">
                <a:solidFill>
                  <a:schemeClr val="tx1"/>
                </a:solidFill>
              </a:rPr>
              <a:t>2#</a:t>
            </a:r>
            <a:r>
              <a:rPr lang="zh-CN" altLang="zh-CN" b="1" dirty="0">
                <a:solidFill>
                  <a:schemeClr val="tx1"/>
                </a:solidFill>
              </a:rPr>
              <a:t>、</a:t>
            </a:r>
            <a:r>
              <a:rPr lang="en-US" altLang="zh-CN" b="1" dirty="0">
                <a:solidFill>
                  <a:schemeClr val="tx1"/>
                </a:solidFill>
              </a:rPr>
              <a:t>3#</a:t>
            </a:r>
            <a:r>
              <a:rPr lang="zh-CN" altLang="zh-CN" b="1" dirty="0">
                <a:solidFill>
                  <a:schemeClr val="tx1"/>
                </a:solidFill>
              </a:rPr>
              <a:t>、</a:t>
            </a:r>
            <a:r>
              <a:rPr lang="en-US" altLang="zh-CN" b="1" dirty="0">
                <a:solidFill>
                  <a:schemeClr val="tx1"/>
                </a:solidFill>
              </a:rPr>
              <a:t>4#</a:t>
            </a:r>
            <a:r>
              <a:rPr lang="zh-CN" altLang="zh-CN" b="1" dirty="0">
                <a:solidFill>
                  <a:schemeClr val="tx1"/>
                </a:solidFill>
              </a:rPr>
              <a:t>、</a:t>
            </a:r>
            <a:r>
              <a:rPr lang="en-US" altLang="zh-CN" b="1" dirty="0">
                <a:solidFill>
                  <a:schemeClr val="tx1"/>
                </a:solidFill>
              </a:rPr>
              <a:t>5#</a:t>
            </a:r>
            <a:r>
              <a:rPr lang="zh-CN" altLang="zh-CN" b="1" dirty="0">
                <a:solidFill>
                  <a:schemeClr val="tx1"/>
                </a:solidFill>
              </a:rPr>
              <a:t>、</a:t>
            </a:r>
            <a:r>
              <a:rPr lang="en-US" altLang="zh-CN" b="1" dirty="0">
                <a:solidFill>
                  <a:schemeClr val="tx1"/>
                </a:solidFill>
              </a:rPr>
              <a:t>6#</a:t>
            </a:r>
            <a:r>
              <a:rPr lang="zh-CN" altLang="zh-CN" b="1" dirty="0">
                <a:solidFill>
                  <a:schemeClr val="tx1"/>
                </a:solidFill>
              </a:rPr>
              <a:t>、</a:t>
            </a:r>
            <a:r>
              <a:rPr lang="en-US" altLang="zh-CN" b="1" dirty="0">
                <a:solidFill>
                  <a:schemeClr val="tx1"/>
                </a:solidFill>
              </a:rPr>
              <a:t>7#</a:t>
            </a:r>
            <a:r>
              <a:rPr lang="zh-CN" altLang="zh-CN" b="1" dirty="0" smtClean="0">
                <a:solidFill>
                  <a:schemeClr val="tx1"/>
                </a:solidFill>
              </a:rPr>
              <a:t>、</a:t>
            </a:r>
            <a:r>
              <a:rPr lang="en-US" altLang="zh-CN" b="1" dirty="0" smtClean="0">
                <a:solidFill>
                  <a:schemeClr val="tx1"/>
                </a:solidFill>
              </a:rPr>
              <a:t>8</a:t>
            </a:r>
            <a:r>
              <a:rPr lang="en-US" altLang="zh-CN" b="1" dirty="0">
                <a:solidFill>
                  <a:schemeClr val="tx1"/>
                </a:solidFill>
              </a:rPr>
              <a:t>#</a:t>
            </a:r>
            <a:r>
              <a:rPr lang="zh-CN" altLang="zh-CN" b="1" dirty="0">
                <a:solidFill>
                  <a:schemeClr val="tx1"/>
                </a:solidFill>
              </a:rPr>
              <a:t>、</a:t>
            </a:r>
            <a:r>
              <a:rPr lang="en-US" altLang="zh-CN" b="1" dirty="0">
                <a:solidFill>
                  <a:schemeClr val="tx1"/>
                </a:solidFill>
              </a:rPr>
              <a:t>9#</a:t>
            </a:r>
            <a:r>
              <a:rPr lang="zh-CN" altLang="en-US" b="1" dirty="0">
                <a:solidFill>
                  <a:schemeClr val="tx1"/>
                </a:solidFill>
              </a:rPr>
              <a:t>、</a:t>
            </a:r>
            <a:r>
              <a:rPr lang="en-US" altLang="zh-CN" b="1" dirty="0">
                <a:solidFill>
                  <a:schemeClr val="tx1"/>
                </a:solidFill>
              </a:rPr>
              <a:t>11#</a:t>
            </a:r>
            <a:r>
              <a:rPr lang="zh-CN" altLang="zh-CN" b="1" dirty="0">
                <a:solidFill>
                  <a:schemeClr val="tx1"/>
                </a:solidFill>
              </a:rPr>
              <a:t>、</a:t>
            </a:r>
            <a:r>
              <a:rPr lang="en-US" altLang="zh-CN" b="1" dirty="0">
                <a:solidFill>
                  <a:schemeClr val="tx1"/>
                </a:solidFill>
              </a:rPr>
              <a:t>12#</a:t>
            </a:r>
            <a:r>
              <a:rPr lang="zh-CN" altLang="en-US" b="1" dirty="0">
                <a:solidFill>
                  <a:schemeClr val="tx1"/>
                </a:solidFill>
              </a:rPr>
              <a:t>高层</a:t>
            </a:r>
            <a:endParaRPr lang="en-US" altLang="zh-CN" b="1" dirty="0">
              <a:solidFill>
                <a:schemeClr val="tx1"/>
              </a:solidFill>
            </a:endParaRPr>
          </a:p>
        </p:txBody>
      </p:sp>
      <p:sp>
        <p:nvSpPr>
          <p:cNvPr id="24" name="流程图: 联系 23"/>
          <p:cNvSpPr/>
          <p:nvPr/>
        </p:nvSpPr>
        <p:spPr>
          <a:xfrm>
            <a:off x="5564991" y="4057750"/>
            <a:ext cx="162370" cy="16237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线形标注 1 24"/>
          <p:cNvSpPr/>
          <p:nvPr/>
        </p:nvSpPr>
        <p:spPr>
          <a:xfrm>
            <a:off x="1452784" y="5016442"/>
            <a:ext cx="2726501" cy="491911"/>
          </a:xfrm>
          <a:prstGeom prst="borderCallout1">
            <a:avLst>
              <a:gd name="adj1" fmla="val 46283"/>
              <a:gd name="adj2" fmla="val 99900"/>
              <a:gd name="adj3" fmla="val 50155"/>
              <a:gd name="adj4" fmla="val 148051"/>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13</a:t>
            </a:r>
            <a:r>
              <a:rPr lang="en-US" altLang="zh-CN" b="1" dirty="0" smtClean="0">
                <a:solidFill>
                  <a:schemeClr val="tx1"/>
                </a:solidFill>
              </a:rPr>
              <a:t>#</a:t>
            </a:r>
            <a:r>
              <a:rPr lang="zh-CN" altLang="en-US" b="1" dirty="0" smtClean="0">
                <a:solidFill>
                  <a:schemeClr val="tx1"/>
                </a:solidFill>
              </a:rPr>
              <a:t>、</a:t>
            </a:r>
            <a:r>
              <a:rPr lang="en-US" altLang="zh-CN" b="1" dirty="0" smtClean="0">
                <a:solidFill>
                  <a:schemeClr val="tx1"/>
                </a:solidFill>
              </a:rPr>
              <a:t>14</a:t>
            </a:r>
            <a:r>
              <a:rPr lang="en-US" altLang="zh-CN" b="1" dirty="0">
                <a:solidFill>
                  <a:schemeClr val="tx1"/>
                </a:solidFill>
              </a:rPr>
              <a:t>#</a:t>
            </a:r>
            <a:r>
              <a:rPr lang="zh-CN" altLang="en-US" b="1" dirty="0">
                <a:solidFill>
                  <a:schemeClr val="tx1"/>
                </a:solidFill>
              </a:rPr>
              <a:t>商业</a:t>
            </a:r>
          </a:p>
        </p:txBody>
      </p:sp>
      <p:sp>
        <p:nvSpPr>
          <p:cNvPr id="26" name="流程图: 联系 25"/>
          <p:cNvSpPr/>
          <p:nvPr/>
        </p:nvSpPr>
        <p:spPr>
          <a:xfrm>
            <a:off x="5402621" y="5179854"/>
            <a:ext cx="162370" cy="16237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050990" y="1908611"/>
            <a:ext cx="2128296" cy="877507"/>
          </a:xfrm>
          <a:prstGeom prst="rect">
            <a:avLst/>
          </a:prstGeom>
          <a:solidFill>
            <a:schemeClr val="accent3">
              <a:lumMod val="20000"/>
              <a:lumOff val="8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spc="5" dirty="0">
                <a:solidFill>
                  <a:srgbClr val="FF0000"/>
                </a:solidFill>
                <a:cs typeface="Times New Roman" panose="02020603050405020304" pitchFamily="18" charset="0"/>
              </a:rPr>
              <a:t>建筑安装工程施工</a:t>
            </a:r>
            <a:endParaRPr lang="en-US" altLang="zh-CN" b="1" spc="5" dirty="0">
              <a:solidFill>
                <a:srgbClr val="FF0000"/>
              </a:solidFill>
              <a:cs typeface="Times New Roman" panose="02020603050405020304" pitchFamily="18" charset="0"/>
            </a:endParaRPr>
          </a:p>
        </p:txBody>
      </p:sp>
      <p:sp>
        <p:nvSpPr>
          <p:cNvPr id="27" name="矩形 26"/>
          <p:cNvSpPr/>
          <p:nvPr/>
        </p:nvSpPr>
        <p:spPr>
          <a:xfrm>
            <a:off x="1452785" y="5508352"/>
            <a:ext cx="2726500" cy="884059"/>
          </a:xfrm>
          <a:prstGeom prst="rect">
            <a:avLst/>
          </a:prstGeom>
          <a:solidFill>
            <a:schemeClr val="accent3">
              <a:lumMod val="20000"/>
              <a:lumOff val="80000"/>
            </a:schemeClr>
          </a:solid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spc="5" dirty="0">
                <a:solidFill>
                  <a:srgbClr val="FF0000"/>
                </a:solidFill>
                <a:cs typeface="Times New Roman" panose="02020603050405020304" pitchFamily="18" charset="0"/>
              </a:rPr>
              <a:t>安装及专业工程施工</a:t>
            </a:r>
            <a:endParaRPr lang="zh-CN" altLang="en-US" sz="2000" b="1" dirty="0">
              <a:solidFill>
                <a:srgbClr val="FF0000"/>
              </a:solidFill>
            </a:endParaRPr>
          </a:p>
        </p:txBody>
      </p:sp>
      <p:sp>
        <p:nvSpPr>
          <p:cNvPr id="28" name="线形标注 1 27"/>
          <p:cNvSpPr/>
          <p:nvPr/>
        </p:nvSpPr>
        <p:spPr>
          <a:xfrm>
            <a:off x="9536710" y="3649795"/>
            <a:ext cx="2230453" cy="491911"/>
          </a:xfrm>
          <a:prstGeom prst="borderCallout1">
            <a:avLst>
              <a:gd name="adj1" fmla="val 58444"/>
              <a:gd name="adj2" fmla="val 666"/>
              <a:gd name="adj3" fmla="val -40055"/>
              <a:gd name="adj4" fmla="val -59794"/>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15#</a:t>
            </a:r>
            <a:r>
              <a:rPr lang="zh-CN" altLang="en-US" b="1" dirty="0">
                <a:solidFill>
                  <a:schemeClr val="tx1"/>
                </a:solidFill>
              </a:rPr>
              <a:t>、</a:t>
            </a:r>
            <a:r>
              <a:rPr lang="en-US" altLang="zh-CN" b="1" dirty="0">
                <a:solidFill>
                  <a:schemeClr val="tx1"/>
                </a:solidFill>
              </a:rPr>
              <a:t>16#</a:t>
            </a:r>
            <a:r>
              <a:rPr lang="zh-CN" altLang="en-US" b="1" dirty="0">
                <a:solidFill>
                  <a:schemeClr val="tx1"/>
                </a:solidFill>
              </a:rPr>
              <a:t>、</a:t>
            </a:r>
            <a:r>
              <a:rPr lang="en-US" altLang="zh-CN" b="1" dirty="0">
                <a:solidFill>
                  <a:schemeClr val="tx1"/>
                </a:solidFill>
              </a:rPr>
              <a:t>17#</a:t>
            </a:r>
            <a:r>
              <a:rPr lang="zh-CN" altLang="en-US" b="1" dirty="0">
                <a:solidFill>
                  <a:schemeClr val="tx1"/>
                </a:solidFill>
              </a:rPr>
              <a:t>商业</a:t>
            </a:r>
          </a:p>
        </p:txBody>
      </p:sp>
      <p:sp>
        <p:nvSpPr>
          <p:cNvPr id="29" name="流程图: 联系 28"/>
          <p:cNvSpPr/>
          <p:nvPr/>
        </p:nvSpPr>
        <p:spPr>
          <a:xfrm>
            <a:off x="8096412" y="3369923"/>
            <a:ext cx="162370" cy="16237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180083" y="131602"/>
            <a:ext cx="2827283" cy="1787519"/>
          </a:xfrm>
          <a:custGeom>
            <a:avLst/>
            <a:gdLst>
              <a:gd name="connsiteX0" fmla="*/ 411061 w 2877424"/>
              <a:gd name="connsiteY0" fmla="*/ 0 h 1921079"/>
              <a:gd name="connsiteX1" fmla="*/ 2810312 w 2877424"/>
              <a:gd name="connsiteY1" fmla="*/ 763398 h 1921079"/>
              <a:gd name="connsiteX2" fmla="*/ 2877424 w 2877424"/>
              <a:gd name="connsiteY2" fmla="*/ 922789 h 1921079"/>
              <a:gd name="connsiteX3" fmla="*/ 2558642 w 2877424"/>
              <a:gd name="connsiteY3" fmla="*/ 1921079 h 1921079"/>
              <a:gd name="connsiteX4" fmla="*/ 0 w 2877424"/>
              <a:gd name="connsiteY4" fmla="*/ 1166070 h 1921079"/>
              <a:gd name="connsiteX5" fmla="*/ 411061 w 2877424"/>
              <a:gd name="connsiteY5" fmla="*/ 0 h 192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7424" h="1921079">
                <a:moveTo>
                  <a:pt x="411061" y="0"/>
                </a:moveTo>
                <a:lnTo>
                  <a:pt x="2810312" y="763398"/>
                </a:lnTo>
                <a:lnTo>
                  <a:pt x="2877424" y="922789"/>
                </a:lnTo>
                <a:lnTo>
                  <a:pt x="2558642" y="1921079"/>
                </a:lnTo>
                <a:lnTo>
                  <a:pt x="0" y="1166070"/>
                </a:lnTo>
                <a:lnTo>
                  <a:pt x="411061" y="0"/>
                </a:lnTo>
                <a:close/>
              </a:path>
            </a:pathLst>
          </a:cu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40000"/>
                  <a:lumOff val="60000"/>
                </a:schemeClr>
              </a:solidFill>
            </a:endParaRPr>
          </a:p>
        </p:txBody>
      </p:sp>
      <p:sp>
        <p:nvSpPr>
          <p:cNvPr id="10" name="任意多边形 9"/>
          <p:cNvSpPr/>
          <p:nvPr/>
        </p:nvSpPr>
        <p:spPr>
          <a:xfrm>
            <a:off x="4771697" y="3111062"/>
            <a:ext cx="3415862" cy="2984938"/>
          </a:xfrm>
          <a:custGeom>
            <a:avLst/>
            <a:gdLst>
              <a:gd name="connsiteX0" fmla="*/ 714703 w 3415862"/>
              <a:gd name="connsiteY0" fmla="*/ 0 h 2984938"/>
              <a:gd name="connsiteX1" fmla="*/ 714703 w 3415862"/>
              <a:gd name="connsiteY1" fmla="*/ 0 h 2984938"/>
              <a:gd name="connsiteX2" fmla="*/ 851337 w 3415862"/>
              <a:gd name="connsiteY2" fmla="*/ 84083 h 2984938"/>
              <a:gd name="connsiteX3" fmla="*/ 956441 w 3415862"/>
              <a:gd name="connsiteY3" fmla="*/ 126124 h 2984938"/>
              <a:gd name="connsiteX4" fmla="*/ 3415862 w 3415862"/>
              <a:gd name="connsiteY4" fmla="*/ 809297 h 2984938"/>
              <a:gd name="connsiteX5" fmla="*/ 2848303 w 3415862"/>
              <a:gd name="connsiteY5" fmla="*/ 2984938 h 2984938"/>
              <a:gd name="connsiteX6" fmla="*/ 0 w 3415862"/>
              <a:gd name="connsiteY6" fmla="*/ 2081048 h 2984938"/>
              <a:gd name="connsiteX7" fmla="*/ 714703 w 3415862"/>
              <a:gd name="connsiteY7" fmla="*/ 0 h 298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862" h="2984938">
                <a:moveTo>
                  <a:pt x="714703" y="0"/>
                </a:moveTo>
                <a:lnTo>
                  <a:pt x="714703" y="0"/>
                </a:lnTo>
                <a:cubicBezTo>
                  <a:pt x="781333" y="47593"/>
                  <a:pt x="781646" y="53593"/>
                  <a:pt x="851337" y="84083"/>
                </a:cubicBezTo>
                <a:cubicBezTo>
                  <a:pt x="885907" y="99207"/>
                  <a:pt x="956441" y="126124"/>
                  <a:pt x="956441" y="126124"/>
                </a:cubicBezTo>
                <a:lnTo>
                  <a:pt x="3415862" y="809297"/>
                </a:lnTo>
                <a:lnTo>
                  <a:pt x="2848303" y="2984938"/>
                </a:lnTo>
                <a:lnTo>
                  <a:pt x="0" y="2081048"/>
                </a:lnTo>
                <a:lnTo>
                  <a:pt x="714703" y="0"/>
                </a:lnTo>
                <a:close/>
              </a:path>
            </a:pathLst>
          </a:cu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961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8954" y="220636"/>
            <a:ext cx="2046913" cy="646331"/>
          </a:xfrm>
          <a:prstGeom prst="rect">
            <a:avLst/>
          </a:prstGeom>
          <a:noFill/>
        </p:spPr>
        <p:txBody>
          <a:bodyPr wrap="square" rtlCol="0">
            <a:spAutoFit/>
          </a:bodyPr>
          <a:lstStyle/>
          <a:p>
            <a:r>
              <a:rPr lang="zh-CN" altLang="en-US" sz="3600" b="1" dirty="0" smtClean="0"/>
              <a:t>招标</a:t>
            </a:r>
            <a:r>
              <a:rPr lang="zh-CN" altLang="zh-CN" sz="3600" b="1" dirty="0" smtClean="0"/>
              <a:t>范围</a:t>
            </a:r>
            <a:endParaRPr lang="zh-CN" altLang="zh-CN" sz="3600" dirty="0"/>
          </a:p>
        </p:txBody>
      </p:sp>
      <p:sp>
        <p:nvSpPr>
          <p:cNvPr id="6" name="矩形 5"/>
          <p:cNvSpPr/>
          <p:nvPr/>
        </p:nvSpPr>
        <p:spPr>
          <a:xfrm>
            <a:off x="588929" y="911470"/>
            <a:ext cx="10857186" cy="1938992"/>
          </a:xfrm>
          <a:prstGeom prst="rect">
            <a:avLst/>
          </a:prstGeom>
          <a:ln w="28575">
            <a:solidFill>
              <a:srgbClr val="FF0000"/>
            </a:solidFill>
            <a:prstDash val="dash"/>
          </a:ln>
        </p:spPr>
        <p:txBody>
          <a:bodyPr wrap="square">
            <a:spAutoFit/>
          </a:bodyPr>
          <a:lstStyle/>
          <a:p>
            <a:r>
              <a:rPr lang="zh-CN" altLang="zh-CN" sz="2400" spc="5" dirty="0">
                <a:solidFill>
                  <a:srgbClr val="FF0000"/>
                </a:solidFill>
                <a:cs typeface="Times New Roman" panose="02020603050405020304" pitchFamily="18" charset="0"/>
              </a:rPr>
              <a:t>一期二标段</a:t>
            </a:r>
            <a:r>
              <a:rPr lang="zh-CN" altLang="zh-CN" sz="2400" spc="5" dirty="0">
                <a:cs typeface="Times New Roman" panose="02020603050405020304" pitchFamily="18" charset="0"/>
              </a:rPr>
              <a:t>建筑安装工程包含：桩基工程、二次土石方开挖及基坑土石方开挖、基础捡底、基础回填、建筑工程、结构工程、装饰工程、塑钢及铝合金门窗、栏杆、百叶、入户门、防火门、防火卷帘门以及外墙石材幕墙、玻璃幕墙、铝板幕墙、矩管装饰、玻璃雨篷、给排水工程、消防工程、暖通工程、弱电预埋、强电工程、电梯工程、总平消防管网工程。</a:t>
            </a:r>
            <a:endParaRPr lang="zh-CN" altLang="en-US" sz="2400" dirty="0"/>
          </a:p>
        </p:txBody>
      </p:sp>
      <p:sp>
        <p:nvSpPr>
          <p:cNvPr id="9" name="矩形 8"/>
          <p:cNvSpPr/>
          <p:nvPr/>
        </p:nvSpPr>
        <p:spPr>
          <a:xfrm>
            <a:off x="588929" y="2991686"/>
            <a:ext cx="10857186" cy="1200329"/>
          </a:xfrm>
          <a:prstGeom prst="rect">
            <a:avLst/>
          </a:prstGeom>
          <a:ln w="28575">
            <a:solidFill>
              <a:srgbClr val="00B0F0"/>
            </a:solidFill>
            <a:prstDash val="dash"/>
          </a:ln>
        </p:spPr>
        <p:txBody>
          <a:bodyPr wrap="square">
            <a:spAutoFit/>
          </a:bodyPr>
          <a:lstStyle/>
          <a:p>
            <a:pPr indent="269240" algn="just">
              <a:spcAft>
                <a:spcPts val="0"/>
              </a:spcAft>
            </a:pPr>
            <a:r>
              <a:rPr lang="zh-CN" altLang="zh-CN" sz="2400" kern="0" spc="5" dirty="0">
                <a:solidFill>
                  <a:srgbClr val="FF0000"/>
                </a:solidFill>
                <a:latin typeface="Times New Roman" panose="02020603050405020304" pitchFamily="18" charset="0"/>
              </a:rPr>
              <a:t>一期一标段</a:t>
            </a:r>
            <a:r>
              <a:rPr lang="zh-CN" altLang="zh-CN" sz="2400" kern="0" spc="5" dirty="0">
                <a:latin typeface="Times New Roman" panose="02020603050405020304" pitchFamily="18" charset="0"/>
              </a:rPr>
              <a:t>安装及专业工程包含：塑钢及铝合金门窗、栏杆、百叶、入户门、防火门、防火卷帘门以及外墙石材幕墙、玻璃幕墙、铝板幕墙、玻璃雨篷、给排水工程、消防工程、暖通工程、强电工程、电梯工程、总平消防管网工程。</a:t>
            </a:r>
            <a:endParaRPr lang="zh-CN" altLang="zh-CN" sz="2400" kern="100" dirty="0">
              <a:latin typeface="Times New Roman" panose="02020603050405020304" pitchFamily="18" charset="0"/>
            </a:endParaRPr>
          </a:p>
        </p:txBody>
      </p:sp>
      <p:sp>
        <p:nvSpPr>
          <p:cNvPr id="30" name="矩形 29"/>
          <p:cNvSpPr/>
          <p:nvPr/>
        </p:nvSpPr>
        <p:spPr>
          <a:xfrm>
            <a:off x="588929" y="4343137"/>
            <a:ext cx="10857186" cy="830997"/>
          </a:xfrm>
          <a:prstGeom prst="rect">
            <a:avLst/>
          </a:prstGeom>
        </p:spPr>
        <p:txBody>
          <a:bodyPr wrap="square">
            <a:spAutoFit/>
          </a:bodyPr>
          <a:lstStyle/>
          <a:p>
            <a:r>
              <a:rPr lang="zh-CN" altLang="zh-CN" sz="2400" kern="100" dirty="0">
                <a:cs typeface="宋体" panose="02010600030101010101" pitchFamily="2" charset="-122"/>
              </a:rPr>
              <a:t>房屋建筑与室外总平的分界</a:t>
            </a:r>
            <a:r>
              <a:rPr lang="zh-CN" altLang="zh-CN" sz="2400" kern="100" dirty="0" smtClean="0">
                <a:cs typeface="宋体" panose="02010600030101010101" pitchFamily="2" charset="-122"/>
              </a:rPr>
              <a:t>：以</a:t>
            </a:r>
            <a:r>
              <a:rPr lang="zh-CN" altLang="zh-CN" sz="2400" kern="100" dirty="0">
                <a:cs typeface="宋体" panose="02010600030101010101" pitchFamily="2" charset="-122"/>
              </a:rPr>
              <a:t>室外散水排水沟为分界线，排水沟及其以内为本次编制范围</a:t>
            </a:r>
            <a:endParaRPr lang="zh-CN" altLang="en-US" sz="2400" dirty="0"/>
          </a:p>
        </p:txBody>
      </p:sp>
      <p:sp>
        <p:nvSpPr>
          <p:cNvPr id="31" name="矩形 30"/>
          <p:cNvSpPr/>
          <p:nvPr/>
        </p:nvSpPr>
        <p:spPr>
          <a:xfrm>
            <a:off x="588929" y="5194594"/>
            <a:ext cx="10997161" cy="830997"/>
          </a:xfrm>
          <a:prstGeom prst="rect">
            <a:avLst/>
          </a:prstGeom>
        </p:spPr>
        <p:txBody>
          <a:bodyPr wrap="square">
            <a:spAutoFit/>
          </a:bodyPr>
          <a:lstStyle/>
          <a:p>
            <a:r>
              <a:rPr lang="zh-CN" altLang="zh-CN" sz="2400" kern="100" dirty="0">
                <a:cs typeface="宋体" panose="02010600030101010101" pitchFamily="2" charset="-122"/>
              </a:rPr>
              <a:t>地下室顶板刚性防水层及以下的施工图所示工作由总承包单位负责施工，纳入此次编制范围</a:t>
            </a:r>
            <a:endParaRPr lang="zh-CN" altLang="en-US" sz="2400" dirty="0"/>
          </a:p>
        </p:txBody>
      </p:sp>
    </p:spTree>
    <p:extLst>
      <p:ext uri="{BB962C8B-B14F-4D97-AF65-F5344CB8AC3E}">
        <p14:creationId xmlns:p14="http://schemas.microsoft.com/office/powerpoint/2010/main" val="1173001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7399638" cy="5329097"/>
          </a:xfrm>
          <a:prstGeom prst="rect">
            <a:avLst/>
          </a:prstGeom>
        </p:spPr>
      </p:pic>
      <p:sp>
        <p:nvSpPr>
          <p:cNvPr id="10" name="线形标注 1 9"/>
          <p:cNvSpPr/>
          <p:nvPr/>
        </p:nvSpPr>
        <p:spPr>
          <a:xfrm>
            <a:off x="8638828" y="722045"/>
            <a:ext cx="2515204" cy="903890"/>
          </a:xfrm>
          <a:prstGeom prst="borderCallout1">
            <a:avLst>
              <a:gd name="adj1" fmla="val 48108"/>
              <a:gd name="adj2" fmla="val 758"/>
              <a:gd name="adj3" fmla="val 281904"/>
              <a:gd name="adj4" fmla="val -13391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施工标段分界线：后浇带</a:t>
            </a:r>
            <a:endParaRPr lang="zh-CN" altLang="en-US" sz="2400" b="1" dirty="0">
              <a:solidFill>
                <a:srgbClr val="FF0000"/>
              </a:solidFill>
            </a:endParaRPr>
          </a:p>
        </p:txBody>
      </p:sp>
      <p:sp>
        <p:nvSpPr>
          <p:cNvPr id="11" name="矩形 10"/>
          <p:cNvSpPr/>
          <p:nvPr/>
        </p:nvSpPr>
        <p:spPr>
          <a:xfrm>
            <a:off x="8211206" y="1771614"/>
            <a:ext cx="3758372" cy="3231654"/>
          </a:xfrm>
          <a:prstGeom prst="rect">
            <a:avLst/>
          </a:prstGeom>
        </p:spPr>
        <p:txBody>
          <a:bodyPr wrap="square">
            <a:spAutoFit/>
          </a:bodyPr>
          <a:lstStyle/>
          <a:p>
            <a:pPr indent="304800">
              <a:lnSpc>
                <a:spcPct val="150000"/>
              </a:lnSpc>
            </a:pPr>
            <a:r>
              <a:rPr lang="zh-CN" altLang="zh-CN" sz="2000" kern="100" dirty="0">
                <a:latin typeface="Calibri" panose="020F0502020204030204" pitchFamily="34" charset="0"/>
                <a:cs typeface="Times New Roman" panose="02020603050405020304" pitchFamily="18" charset="0"/>
              </a:rPr>
              <a:t>一标段与二标段的</a:t>
            </a:r>
            <a:r>
              <a:rPr lang="zh-CN" altLang="zh-CN" sz="2000" kern="100" dirty="0" smtClean="0">
                <a:latin typeface="Calibri" panose="020F0502020204030204" pitchFamily="34" charset="0"/>
                <a:cs typeface="Times New Roman" panose="02020603050405020304" pitchFamily="18" charset="0"/>
              </a:rPr>
              <a:t>分界线</a:t>
            </a:r>
            <a:r>
              <a:rPr lang="zh-CN" altLang="en-US" sz="2000" kern="100" dirty="0" smtClean="0">
                <a:latin typeface="Calibri" panose="020F0502020204030204" pitchFamily="34" charset="0"/>
                <a:cs typeface="Times New Roman" panose="02020603050405020304" pitchFamily="18" charset="0"/>
              </a:rPr>
              <a:t>以此</a:t>
            </a:r>
            <a:r>
              <a:rPr lang="zh-CN" altLang="zh-CN" sz="2000" kern="100" dirty="0" smtClean="0">
                <a:latin typeface="Calibri" panose="020F0502020204030204" pitchFamily="34" charset="0"/>
                <a:cs typeface="Times New Roman" panose="02020603050405020304" pitchFamily="18" charset="0"/>
              </a:rPr>
              <a:t>后</a:t>
            </a:r>
            <a:r>
              <a:rPr lang="zh-CN" altLang="zh-CN" sz="2000" kern="100" dirty="0">
                <a:latin typeface="Calibri" panose="020F0502020204030204" pitchFamily="34" charset="0"/>
                <a:cs typeface="Times New Roman" panose="02020603050405020304" pitchFamily="18" charset="0"/>
              </a:rPr>
              <a:t>浇</a:t>
            </a:r>
            <a:r>
              <a:rPr lang="zh-CN" altLang="zh-CN" sz="2000" kern="100" dirty="0" smtClean="0">
                <a:latin typeface="Calibri" panose="020F0502020204030204" pitchFamily="34" charset="0"/>
                <a:cs typeface="Times New Roman" panose="02020603050405020304" pitchFamily="18" charset="0"/>
              </a:rPr>
              <a:t>带</a:t>
            </a:r>
            <a:r>
              <a:rPr lang="zh-CN" altLang="en-US" sz="2000" kern="100" dirty="0" smtClean="0">
                <a:latin typeface="Calibri" panose="020F0502020204030204" pitchFamily="34" charset="0"/>
                <a:cs typeface="Times New Roman" panose="02020603050405020304" pitchFamily="18" charset="0"/>
              </a:rPr>
              <a:t>为界</a:t>
            </a:r>
            <a:r>
              <a:rPr lang="zh-CN" altLang="zh-CN" sz="2000" kern="100" dirty="0" smtClean="0">
                <a:latin typeface="Calibri" panose="020F0502020204030204" pitchFamily="34" charset="0"/>
                <a:cs typeface="Times New Roman" panose="02020603050405020304" pitchFamily="18" charset="0"/>
              </a:rPr>
              <a:t>，</a:t>
            </a:r>
            <a:r>
              <a:rPr lang="zh-CN" altLang="zh-CN" sz="2000" kern="100" dirty="0">
                <a:solidFill>
                  <a:srgbClr val="FF0000"/>
                </a:solidFill>
                <a:latin typeface="Calibri" panose="020F0502020204030204" pitchFamily="34" charset="0"/>
                <a:cs typeface="Times New Roman" panose="02020603050405020304" pitchFamily="18" charset="0"/>
              </a:rPr>
              <a:t>后浇带的砼、模板及清理</a:t>
            </a:r>
            <a:r>
              <a:rPr lang="zh-CN" altLang="zh-CN" sz="2000" kern="100" dirty="0">
                <a:latin typeface="Calibri" panose="020F0502020204030204" pitchFamily="34" charset="0"/>
                <a:cs typeface="Times New Roman" panose="02020603050405020304" pitchFamily="18" charset="0"/>
              </a:rPr>
              <a:t>在本次编制范围内，</a:t>
            </a:r>
            <a:r>
              <a:rPr lang="zh-CN" altLang="zh-CN" sz="2000" kern="100" dirty="0">
                <a:solidFill>
                  <a:srgbClr val="FF0000"/>
                </a:solidFill>
                <a:latin typeface="Calibri" panose="020F0502020204030204" pitchFamily="34" charset="0"/>
                <a:cs typeface="Times New Roman" panose="02020603050405020304" pitchFamily="18" charset="0"/>
              </a:rPr>
              <a:t>后浇带的钢筋</a:t>
            </a:r>
            <a:r>
              <a:rPr lang="zh-CN" altLang="zh-CN" sz="2000" kern="100" dirty="0">
                <a:latin typeface="Calibri" panose="020F0502020204030204" pitchFamily="34" charset="0"/>
                <a:cs typeface="Times New Roman" panose="02020603050405020304" pitchFamily="18" charset="0"/>
              </a:rPr>
              <a:t>不在本次编制范围</a:t>
            </a:r>
            <a:r>
              <a:rPr lang="zh-CN" altLang="zh-CN" sz="2000" kern="100" dirty="0" smtClean="0">
                <a:latin typeface="Calibri" panose="020F0502020204030204" pitchFamily="34" charset="0"/>
                <a:cs typeface="Times New Roman" panose="02020603050405020304" pitchFamily="18" charset="0"/>
              </a:rPr>
              <a:t>内</a:t>
            </a:r>
            <a:r>
              <a:rPr lang="zh-CN" altLang="en-US" sz="2000" b="1" kern="100" dirty="0" smtClean="0">
                <a:latin typeface="Calibri" panose="020F0502020204030204" pitchFamily="34" charset="0"/>
                <a:cs typeface="Times New Roman" panose="02020603050405020304" pitchFamily="18" charset="0"/>
              </a:rPr>
              <a:t>（注：后浇带钢筋划分不清）</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04800">
              <a:lnSpc>
                <a:spcPct val="150000"/>
              </a:lnSpc>
            </a:pPr>
            <a:endParaRPr lang="en-US" altLang="zh-CN" sz="2000" kern="100" dirty="0" smtClean="0">
              <a:latin typeface="Calibri" panose="020F0502020204030204" pitchFamily="34" charset="0"/>
              <a:cs typeface="Times New Roman" panose="02020603050405020304" pitchFamily="18" charset="0"/>
            </a:endParaRPr>
          </a:p>
          <a:p>
            <a:pPr indent="304800">
              <a:lnSpc>
                <a:spcPct val="150000"/>
              </a:lnSpc>
            </a:pPr>
            <a:endParaRPr lang="zh-CN" altLang="zh-CN" sz="1600" kern="100" dirty="0">
              <a:latin typeface="Calibri" panose="020F0502020204030204" pitchFamily="34" charset="0"/>
              <a:cs typeface="Times New Roman" panose="02020603050405020304" pitchFamily="18" charset="0"/>
            </a:endParaRPr>
          </a:p>
        </p:txBody>
      </p:sp>
      <p:sp>
        <p:nvSpPr>
          <p:cNvPr id="5" name="矩形 4"/>
          <p:cNvSpPr/>
          <p:nvPr/>
        </p:nvSpPr>
        <p:spPr>
          <a:xfrm>
            <a:off x="341794" y="5388575"/>
            <a:ext cx="8744542" cy="1384995"/>
          </a:xfrm>
          <a:prstGeom prst="rect">
            <a:avLst/>
          </a:prstGeom>
        </p:spPr>
        <p:txBody>
          <a:bodyPr wrap="square">
            <a:spAutoFit/>
          </a:bodyPr>
          <a:lstStyle/>
          <a:p>
            <a:r>
              <a:rPr lang="zh-CN" altLang="en-US" sz="1400" b="1" kern="100" dirty="0" smtClean="0"/>
              <a:t>注意</a:t>
            </a:r>
            <a:r>
              <a:rPr lang="zh-CN" altLang="en-US" sz="1400" b="1" kern="100" dirty="0">
                <a:sym typeface="Wingdings" panose="05000000000000000000" pitchFamily="2" charset="2"/>
              </a:rPr>
              <a:t>：</a:t>
            </a:r>
            <a:r>
              <a:rPr lang="en-US" altLang="zh-CN" sz="1400" b="1" kern="100" dirty="0" smtClean="0">
                <a:sym typeface="Wingdings" panose="05000000000000000000" pitchFamily="2" charset="2"/>
              </a:rPr>
              <a:t>1</a:t>
            </a:r>
            <a:r>
              <a:rPr lang="zh-CN" altLang="en-US" sz="1400" b="1" kern="100" dirty="0" smtClean="0">
                <a:sym typeface="Wingdings" panose="05000000000000000000" pitchFamily="2" charset="2"/>
              </a:rPr>
              <a:t>）</a:t>
            </a:r>
            <a:r>
              <a:rPr lang="zh-CN" altLang="en-US" sz="1400" b="1" kern="100" dirty="0" smtClean="0"/>
              <a:t>边坡支护、基础降水工程招标文件及清单均未提及；</a:t>
            </a:r>
            <a:endParaRPr lang="en-US" altLang="zh-CN" sz="1400" b="1" kern="100" dirty="0" smtClean="0"/>
          </a:p>
          <a:p>
            <a:r>
              <a:rPr lang="zh-CN" altLang="en-US" sz="1400" b="1" kern="100" dirty="0" smtClean="0"/>
              <a:t>             </a:t>
            </a:r>
            <a:r>
              <a:rPr lang="en-US" altLang="zh-CN" sz="1400" b="1" kern="100" dirty="0" smtClean="0"/>
              <a:t>2</a:t>
            </a:r>
            <a:r>
              <a:rPr lang="zh-CN" altLang="en-US" sz="1400" b="1" kern="100" dirty="0" smtClean="0"/>
              <a:t>） 地下室顶板刚性防水层以上总平面工作内容不在本次招标范围；</a:t>
            </a:r>
            <a:endParaRPr lang="en-US" altLang="zh-CN" sz="1400" b="1" kern="100" dirty="0" smtClean="0"/>
          </a:p>
          <a:p>
            <a:r>
              <a:rPr lang="en-US" altLang="zh-CN" sz="1400" b="1" kern="100" dirty="0"/>
              <a:t> </a:t>
            </a:r>
            <a:r>
              <a:rPr lang="en-US" altLang="zh-CN" sz="1400" b="1" kern="100" dirty="0" smtClean="0"/>
              <a:t>            3</a:t>
            </a:r>
            <a:r>
              <a:rPr lang="zh-CN" altLang="en-US" sz="1400" b="1" kern="100" dirty="0" smtClean="0"/>
              <a:t>）</a:t>
            </a:r>
            <a:r>
              <a:rPr lang="zh-CN" altLang="zh-CN" sz="1400" b="1" dirty="0"/>
              <a:t>公共区域装修不计入本次编制</a:t>
            </a:r>
            <a:r>
              <a:rPr lang="zh-CN" altLang="zh-CN" sz="1400" b="1" dirty="0" smtClean="0"/>
              <a:t>范围</a:t>
            </a:r>
            <a:r>
              <a:rPr lang="zh-CN" altLang="en-US" sz="1400" b="1" dirty="0" smtClean="0"/>
              <a:t>；</a:t>
            </a:r>
            <a:endParaRPr lang="en-US" altLang="zh-CN" sz="1400" b="1" dirty="0" smtClean="0"/>
          </a:p>
          <a:p>
            <a:r>
              <a:rPr lang="en-US" altLang="zh-CN" sz="1400" b="1" dirty="0"/>
              <a:t> </a:t>
            </a:r>
            <a:r>
              <a:rPr lang="en-US" altLang="zh-CN" sz="1400" b="1" dirty="0" smtClean="0"/>
              <a:t>            4</a:t>
            </a:r>
            <a:r>
              <a:rPr lang="zh-CN" altLang="en-US" sz="1400" b="1" dirty="0" smtClean="0"/>
              <a:t>）</a:t>
            </a:r>
            <a:r>
              <a:rPr lang="zh-CN" altLang="zh-CN" sz="1400" b="1" dirty="0" smtClean="0"/>
              <a:t>含</a:t>
            </a:r>
            <a:r>
              <a:rPr lang="zh-CN" altLang="zh-CN" sz="1400" b="1" dirty="0"/>
              <a:t>室外总平消防</a:t>
            </a:r>
            <a:r>
              <a:rPr lang="zh-CN" altLang="zh-CN" sz="1400" b="1" dirty="0" smtClean="0"/>
              <a:t>工程</a:t>
            </a:r>
            <a:r>
              <a:rPr lang="zh-CN" altLang="en-US" sz="1400" b="1" dirty="0" smtClean="0"/>
              <a:t>在本次招标范围，给排水不在本次范围。</a:t>
            </a:r>
            <a:endParaRPr lang="en-US" altLang="zh-CN" sz="1400" b="1" dirty="0" smtClean="0"/>
          </a:p>
          <a:p>
            <a:r>
              <a:rPr lang="en-US" altLang="zh-CN" sz="1400" b="1" dirty="0"/>
              <a:t> </a:t>
            </a:r>
            <a:r>
              <a:rPr lang="en-US" altLang="zh-CN" sz="1400" b="1" dirty="0" smtClean="0"/>
              <a:t>            5</a:t>
            </a:r>
            <a:r>
              <a:rPr lang="zh-CN" altLang="en-US" sz="1400" b="1" dirty="0" smtClean="0"/>
              <a:t>）其他具体招标范围详招标文件、、清单、补遗文件、图纸。</a:t>
            </a:r>
            <a:endParaRPr lang="en-US" altLang="zh-CN" sz="1400" b="1" dirty="0" smtClean="0"/>
          </a:p>
          <a:p>
            <a:r>
              <a:rPr lang="en-US" altLang="zh-CN" sz="1400" b="1" dirty="0"/>
              <a:t> </a:t>
            </a:r>
            <a:r>
              <a:rPr lang="en-US" altLang="zh-CN" sz="1400" b="1" dirty="0" smtClean="0"/>
              <a:t>            6</a:t>
            </a:r>
            <a:r>
              <a:rPr lang="zh-CN" altLang="en-US" sz="1400" b="1" dirty="0" smtClean="0"/>
              <a:t>）</a:t>
            </a:r>
            <a:r>
              <a:rPr lang="en-US" altLang="zh-CN" sz="1400" b="1" dirty="0" smtClean="0"/>
              <a:t>8-2</a:t>
            </a:r>
            <a:r>
              <a:rPr lang="zh-CN" altLang="en-US" sz="1400" b="1" dirty="0" smtClean="0"/>
              <a:t>、</a:t>
            </a:r>
            <a:r>
              <a:rPr lang="en-US" altLang="zh-CN" sz="1400" b="1" dirty="0" smtClean="0"/>
              <a:t>3</a:t>
            </a:r>
            <a:r>
              <a:rPr lang="zh-CN" altLang="en-US" sz="1400" b="1" dirty="0" smtClean="0"/>
              <a:t>地块垂直运输本次投标是否考虑。</a:t>
            </a:r>
            <a:endParaRPr lang="zh-CN" altLang="en-US" sz="1400" b="1" dirty="0"/>
          </a:p>
        </p:txBody>
      </p:sp>
    </p:spTree>
    <p:extLst>
      <p:ext uri="{BB962C8B-B14F-4D97-AF65-F5344CB8AC3E}">
        <p14:creationId xmlns:p14="http://schemas.microsoft.com/office/powerpoint/2010/main" val="747554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文本框 2"/>
          <p:cNvSpPr txBox="1"/>
          <p:nvPr/>
        </p:nvSpPr>
        <p:spPr>
          <a:xfrm>
            <a:off x="6993924" y="2944342"/>
            <a:ext cx="2150076" cy="369332"/>
          </a:xfrm>
          <a:prstGeom prst="rect">
            <a:avLst/>
          </a:prstGeom>
          <a:noFill/>
        </p:spPr>
        <p:txBody>
          <a:bodyPr wrap="square" rtlCol="0">
            <a:spAutoFit/>
          </a:bodyPr>
          <a:lstStyle/>
          <a:p>
            <a:r>
              <a:rPr lang="zh-CN" altLang="en-US" b="1" dirty="0" smtClean="0">
                <a:solidFill>
                  <a:srgbClr val="FF0000"/>
                </a:solidFill>
              </a:rPr>
              <a:t>北侧瑶池路</a:t>
            </a:r>
            <a:endParaRPr lang="zh-CN" altLang="en-US" b="1" dirty="0">
              <a:solidFill>
                <a:srgbClr val="FF0000"/>
              </a:solidFill>
            </a:endParaRPr>
          </a:p>
        </p:txBody>
      </p:sp>
      <p:sp>
        <p:nvSpPr>
          <p:cNvPr id="4" name="文本框 3"/>
          <p:cNvSpPr txBox="1"/>
          <p:nvPr/>
        </p:nvSpPr>
        <p:spPr>
          <a:xfrm rot="384150">
            <a:off x="828579" y="2662764"/>
            <a:ext cx="1758779" cy="369332"/>
          </a:xfrm>
          <a:prstGeom prst="rect">
            <a:avLst/>
          </a:prstGeom>
          <a:noFill/>
        </p:spPr>
        <p:txBody>
          <a:bodyPr wrap="square" rtlCol="0">
            <a:spAutoFit/>
          </a:bodyPr>
          <a:lstStyle/>
          <a:p>
            <a:r>
              <a:rPr lang="zh-CN" altLang="en-US" b="1" dirty="0" smtClean="0">
                <a:solidFill>
                  <a:srgbClr val="FF0000"/>
                </a:solidFill>
              </a:rPr>
              <a:t>西侧江东路</a:t>
            </a:r>
            <a:endParaRPr lang="zh-CN" altLang="en-US" b="1" dirty="0">
              <a:solidFill>
                <a:srgbClr val="FF0000"/>
              </a:solidFill>
            </a:endParaRPr>
          </a:p>
        </p:txBody>
      </p:sp>
      <p:pic>
        <p:nvPicPr>
          <p:cNvPr id="5" name="图片 4"/>
          <p:cNvPicPr>
            <a:picLocks noChangeAspect="1"/>
          </p:cNvPicPr>
          <p:nvPr/>
        </p:nvPicPr>
        <p:blipFill>
          <a:blip r:embed="rId3"/>
          <a:stretch>
            <a:fillRect/>
          </a:stretch>
        </p:blipFill>
        <p:spPr>
          <a:xfrm>
            <a:off x="9144000" y="0"/>
            <a:ext cx="3064093" cy="1647825"/>
          </a:xfrm>
          <a:prstGeom prst="rect">
            <a:avLst/>
          </a:prstGeom>
        </p:spPr>
      </p:pic>
      <p:sp>
        <p:nvSpPr>
          <p:cNvPr id="6" name="文本框 5"/>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文本框 5"/>
          <p:cNvSpPr txBox="1"/>
          <p:nvPr/>
        </p:nvSpPr>
        <p:spPr>
          <a:xfrm rot="206373">
            <a:off x="410245" y="2799553"/>
            <a:ext cx="2150076" cy="369332"/>
          </a:xfrm>
          <a:prstGeom prst="rect">
            <a:avLst/>
          </a:prstGeom>
          <a:noFill/>
        </p:spPr>
        <p:txBody>
          <a:bodyPr wrap="square" rtlCol="0">
            <a:spAutoFit/>
          </a:bodyPr>
          <a:lstStyle/>
          <a:p>
            <a:r>
              <a:rPr lang="zh-CN" altLang="en-US" b="1" dirty="0" smtClean="0">
                <a:solidFill>
                  <a:srgbClr val="FF0000"/>
                </a:solidFill>
              </a:rPr>
              <a:t>北侧瑶池路</a:t>
            </a:r>
            <a:endParaRPr lang="zh-CN" altLang="en-US" b="1" dirty="0">
              <a:solidFill>
                <a:srgbClr val="FF0000"/>
              </a:solidFill>
            </a:endParaRPr>
          </a:p>
        </p:txBody>
      </p:sp>
      <p:sp>
        <p:nvSpPr>
          <p:cNvPr id="7" name="文本框 6"/>
          <p:cNvSpPr txBox="1"/>
          <p:nvPr/>
        </p:nvSpPr>
        <p:spPr>
          <a:xfrm>
            <a:off x="6285262" y="3073861"/>
            <a:ext cx="2150076" cy="369332"/>
          </a:xfrm>
          <a:prstGeom prst="rect">
            <a:avLst/>
          </a:prstGeom>
          <a:noFill/>
        </p:spPr>
        <p:txBody>
          <a:bodyPr wrap="square" rtlCol="0">
            <a:spAutoFit/>
          </a:bodyPr>
          <a:lstStyle/>
          <a:p>
            <a:r>
              <a:rPr lang="zh-CN" altLang="en-US" b="1" dirty="0" smtClean="0">
                <a:solidFill>
                  <a:srgbClr val="FF0000"/>
                </a:solidFill>
              </a:rPr>
              <a:t>西侧新都路</a:t>
            </a:r>
            <a:endParaRPr lang="zh-CN" altLang="en-US" b="1" dirty="0">
              <a:solidFill>
                <a:srgbClr val="FF0000"/>
              </a:solidFill>
            </a:endParaRPr>
          </a:p>
        </p:txBody>
      </p:sp>
      <p:sp>
        <p:nvSpPr>
          <p:cNvPr id="8" name="五角星 7"/>
          <p:cNvSpPr/>
          <p:nvPr/>
        </p:nvSpPr>
        <p:spPr>
          <a:xfrm>
            <a:off x="5791644" y="3139202"/>
            <a:ext cx="130175" cy="187696"/>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五角星 8"/>
          <p:cNvSpPr/>
          <p:nvPr/>
        </p:nvSpPr>
        <p:spPr>
          <a:xfrm>
            <a:off x="6080887" y="3151400"/>
            <a:ext cx="130175" cy="187696"/>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057" y="1668923"/>
            <a:ext cx="2107406" cy="2809875"/>
          </a:xfrm>
          <a:prstGeom prst="rect">
            <a:avLst/>
          </a:prstGeom>
        </p:spPr>
      </p:pic>
      <p:pic>
        <p:nvPicPr>
          <p:cNvPr id="11" name="图片 10"/>
          <p:cNvPicPr>
            <a:picLocks noChangeAspect="1"/>
          </p:cNvPicPr>
          <p:nvPr/>
        </p:nvPicPr>
        <p:blipFill>
          <a:blip r:embed="rId4"/>
          <a:stretch>
            <a:fillRect/>
          </a:stretch>
        </p:blipFill>
        <p:spPr>
          <a:xfrm>
            <a:off x="9144000" y="0"/>
            <a:ext cx="3064093" cy="1647825"/>
          </a:xfrm>
          <a:prstGeom prst="rect">
            <a:avLst/>
          </a:prstGeom>
        </p:spPr>
      </p:pic>
      <p:sp>
        <p:nvSpPr>
          <p:cNvPr id="12" name="文本框 11"/>
          <p:cNvSpPr txBox="1"/>
          <p:nvPr/>
        </p:nvSpPr>
        <p:spPr>
          <a:xfrm>
            <a:off x="9652590" y="5601932"/>
            <a:ext cx="2046913" cy="646331"/>
          </a:xfrm>
          <a:prstGeom prst="rect">
            <a:avLst/>
          </a:prstGeom>
          <a:noFill/>
        </p:spPr>
        <p:txBody>
          <a:bodyPr wrap="square" rtlCol="0">
            <a:spAutoFit/>
          </a:bodyPr>
          <a:lstStyle/>
          <a:p>
            <a:r>
              <a:rPr lang="zh-CN" altLang="en-US" sz="3600" b="1" dirty="0" smtClean="0"/>
              <a:t>现场情况</a:t>
            </a:r>
            <a:endParaRPr lang="zh-CN" altLang="zh-CN" sz="3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1532</Words>
  <Application>Microsoft Office PowerPoint</Application>
  <PresentationFormat>宽屏</PresentationFormat>
  <Paragraphs>263</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宋体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NRF</dc:creator>
  <cp:lastModifiedBy>NRF</cp:lastModifiedBy>
  <cp:revision>69</cp:revision>
  <dcterms:created xsi:type="dcterms:W3CDTF">2019-07-31T04:09:00Z</dcterms:created>
  <dcterms:modified xsi:type="dcterms:W3CDTF">2019-08-07T01:39:06Z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2052-11.1.0.8931</vt:lpwstr>
  </property>
</Properties>
</file>